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7" r:id="rId2"/>
    <p:sldId id="268" r:id="rId3"/>
    <p:sldId id="267" r:id="rId4"/>
    <p:sldId id="262" r:id="rId5"/>
    <p:sldId id="266" r:id="rId6"/>
    <p:sldId id="261" r:id="rId7"/>
    <p:sldId id="265" r:id="rId8"/>
    <p:sldId id="269" r:id="rId9"/>
    <p:sldId id="264" r:id="rId10"/>
    <p:sldId id="260" r:id="rId11"/>
    <p:sldId id="263" r:id="rId12"/>
    <p:sldId id="259" r:id="rId13"/>
    <p:sldId id="258" r:id="rId14"/>
  </p:sldIdLst>
  <p:sldSz cx="9144000" cy="6858000" type="screen4x3"/>
  <p:notesSz cx="6858000" cy="9144000"/>
  <p:custDataLst>
    <p:tags r:id="rId1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4CF4"/>
    <a:srgbClr val="0594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p:cViewPr varScale="1">
        <p:scale>
          <a:sx n="90" d="100"/>
          <a:sy n="90" d="100"/>
        </p:scale>
        <p:origin x="1434"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7A8D10-C034-44AB-B36E-C263E4BD6335}" type="datetimeFigureOut">
              <a:rPr lang="en-US" smtClean="0"/>
              <a:pPr/>
              <a:t>2/29/2024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89FE38-3076-4FC0-B8D5-950FC35E9C0D}" type="slidenum">
              <a:rPr lang="en-GB" smtClean="0"/>
              <a:pPr/>
              <a:t>‹#›</a:t>
            </a:fld>
            <a:endParaRPr lang="en-GB"/>
          </a:p>
        </p:txBody>
      </p:sp>
    </p:spTree>
    <p:extLst>
      <p:ext uri="{BB962C8B-B14F-4D97-AF65-F5344CB8AC3E}">
        <p14:creationId xmlns:p14="http://schemas.microsoft.com/office/powerpoint/2010/main" val="3469403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a:p>
        </p:txBody>
      </p:sp>
      <p:sp>
        <p:nvSpPr>
          <p:cNvPr id="143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E1E7574-5EF9-45DE-B78A-EDA2F302D5EC}" type="slidenum">
              <a:rPr lang="en-GB" smtClean="0"/>
              <a:pPr fontAlgn="base">
                <a:spcBef>
                  <a:spcPct val="0"/>
                </a:spcBef>
                <a:spcAft>
                  <a:spcPct val="0"/>
                </a:spcAft>
                <a:defRPr/>
              </a:pPr>
              <a:t>1</a:t>
            </a:fld>
            <a:endParaRPr lang="en-GB"/>
          </a:p>
        </p:txBody>
      </p:sp>
    </p:spTree>
    <p:extLst>
      <p:ext uri="{BB962C8B-B14F-4D97-AF65-F5344CB8AC3E}">
        <p14:creationId xmlns:p14="http://schemas.microsoft.com/office/powerpoint/2010/main" val="23003807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589FE38-3076-4FC0-B8D5-950FC35E9C0D}" type="slidenum">
              <a:rPr lang="en-GB" smtClean="0"/>
              <a:pPr/>
              <a:t>5</a:t>
            </a:fld>
            <a:endParaRPr lang="en-GB"/>
          </a:p>
        </p:txBody>
      </p:sp>
    </p:spTree>
    <p:extLst>
      <p:ext uri="{BB962C8B-B14F-4D97-AF65-F5344CB8AC3E}">
        <p14:creationId xmlns:p14="http://schemas.microsoft.com/office/powerpoint/2010/main" val="28236885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9C887983-D56A-4919-ACB9-45D2B1FD0521}" type="datetimeFigureOut">
              <a:rPr lang="en-US" smtClean="0"/>
              <a:pPr/>
              <a:t>2/29/2024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6FF693-18A0-40FC-9748-EF881C9222C7}"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C887983-D56A-4919-ACB9-45D2B1FD0521}" type="datetimeFigureOut">
              <a:rPr lang="en-US" smtClean="0"/>
              <a:pPr/>
              <a:t>2/29/2024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6FF693-18A0-40FC-9748-EF881C9222C7}"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C887983-D56A-4919-ACB9-45D2B1FD0521}" type="datetimeFigureOut">
              <a:rPr lang="en-US" smtClean="0"/>
              <a:pPr/>
              <a:t>2/29/2024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6FF693-18A0-40FC-9748-EF881C9222C7}"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C887983-D56A-4919-ACB9-45D2B1FD0521}" type="datetimeFigureOut">
              <a:rPr lang="en-US" smtClean="0"/>
              <a:pPr/>
              <a:t>2/29/2024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6FF693-18A0-40FC-9748-EF881C9222C7}"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C887983-D56A-4919-ACB9-45D2B1FD0521}" type="datetimeFigureOut">
              <a:rPr lang="en-US" smtClean="0"/>
              <a:pPr/>
              <a:t>2/29/2024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6FF693-18A0-40FC-9748-EF881C9222C7}"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9C887983-D56A-4919-ACB9-45D2B1FD0521}" type="datetimeFigureOut">
              <a:rPr lang="en-US" smtClean="0"/>
              <a:pPr/>
              <a:t>2/29/2024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86FF693-18A0-40FC-9748-EF881C9222C7}"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9C887983-D56A-4919-ACB9-45D2B1FD0521}" type="datetimeFigureOut">
              <a:rPr lang="en-US" smtClean="0"/>
              <a:pPr/>
              <a:t>2/29/2024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86FF693-18A0-40FC-9748-EF881C9222C7}"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9C887983-D56A-4919-ACB9-45D2B1FD0521}" type="datetimeFigureOut">
              <a:rPr lang="en-US" smtClean="0"/>
              <a:pPr/>
              <a:t>2/29/2024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86FF693-18A0-40FC-9748-EF881C9222C7}"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887983-D56A-4919-ACB9-45D2B1FD0521}" type="datetimeFigureOut">
              <a:rPr lang="en-US" smtClean="0"/>
              <a:pPr/>
              <a:t>2/29/2024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86FF693-18A0-40FC-9748-EF881C9222C7}"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C887983-D56A-4919-ACB9-45D2B1FD0521}" type="datetimeFigureOut">
              <a:rPr lang="en-US" smtClean="0"/>
              <a:pPr/>
              <a:t>2/29/2024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86FF693-18A0-40FC-9748-EF881C9222C7}"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C887983-D56A-4919-ACB9-45D2B1FD0521}" type="datetimeFigureOut">
              <a:rPr lang="en-US" smtClean="0"/>
              <a:pPr/>
              <a:t>2/29/2024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86FF693-18A0-40FC-9748-EF881C9222C7}"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887983-D56A-4919-ACB9-45D2B1FD0521}" type="datetimeFigureOut">
              <a:rPr lang="en-US" smtClean="0"/>
              <a:pPr/>
              <a:t>2/29/2024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6FF693-18A0-40FC-9748-EF881C9222C7}"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slide" Target="slide4.xml"/><Relationship Id="rId18" Type="http://schemas.openxmlformats.org/officeDocument/2006/relationships/hyperlink" Target="https://www.flickr.com/photos/rafipics/" TargetMode="External"/><Relationship Id="rId3" Type="http://schemas.openxmlformats.org/officeDocument/2006/relationships/image" Target="../media/image1.jpg"/><Relationship Id="rId7" Type="http://schemas.openxmlformats.org/officeDocument/2006/relationships/slide" Target="slide11.xml"/><Relationship Id="rId12" Type="http://schemas.openxmlformats.org/officeDocument/2006/relationships/slide" Target="slide2.xml"/><Relationship Id="rId17" Type="http://schemas.openxmlformats.org/officeDocument/2006/relationships/hyperlink" Target="https://www.flickr.com/photos/rafipics/7914334878/in/photolist-d4n32C-a5bT6E-XqHq15-rcUe6F-nBASL9-5AswGP-2hkYd-atpX5u-jb2yAG-ebS2Lw-ebRY8o-oWSaeB-4L7faX-aGaV16-ebAdEY-cEXnMu-XzTvk9-gz9UrT-6g1YW2-ebubUH-bnEeQP-9SiUPH-9yPoLE-a5935n-aU89pc-9tBirj-nMvPKV-ebLpRn-dQkzYi-HtyB-kcd1Yz-9dgDqd-8wWghg-auQDtU-ebuB4K-8htkq2-gXd5ev-kcfdCy-7gttAW-beEDwZ-gWPXPa-nvj7Zn-2hrPu-fJNU1d-atn8ex-9AyrDK-dGV7Nn-8bMo5f-aGaXAc-aU8fyK/" TargetMode="External"/><Relationship Id="rId2" Type="http://schemas.openxmlformats.org/officeDocument/2006/relationships/notesSlide" Target="../notesSlides/notesSlide1.xml"/><Relationship Id="rId16"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slide" Target="slide10.xml"/><Relationship Id="rId11" Type="http://schemas.openxmlformats.org/officeDocument/2006/relationships/slide" Target="slide5.xml"/><Relationship Id="rId5" Type="http://schemas.openxmlformats.org/officeDocument/2006/relationships/slide" Target="slide12.xml"/><Relationship Id="rId15" Type="http://schemas.openxmlformats.org/officeDocument/2006/relationships/slide" Target="slide1.xml"/><Relationship Id="rId10" Type="http://schemas.openxmlformats.org/officeDocument/2006/relationships/slide" Target="slide3.xml"/><Relationship Id="rId19" Type="http://schemas.openxmlformats.org/officeDocument/2006/relationships/slide" Target="slide8.xml"/><Relationship Id="rId4" Type="http://schemas.openxmlformats.org/officeDocument/2006/relationships/slide" Target="slide13.xml"/><Relationship Id="rId9" Type="http://schemas.openxmlformats.org/officeDocument/2006/relationships/slide" Target="slide6.xml"/><Relationship Id="rId14" Type="http://schemas.openxmlformats.org/officeDocument/2006/relationships/slide" Target="slide9.xml"/></Relationships>
</file>

<file path=ppt/slides/_rels/slide10.xml.rels><?xml version="1.0" encoding="UTF-8" standalone="yes"?>
<Relationships xmlns="http://schemas.openxmlformats.org/package/2006/relationships"><Relationship Id="rId8" Type="http://schemas.openxmlformats.org/officeDocument/2006/relationships/hyperlink" Target="https://citethemrightonline.com/journals/journal-articles?refSystem=APA-7th" TargetMode="External"/><Relationship Id="rId3" Type="http://schemas.openxmlformats.org/officeDocument/2006/relationships/slide" Target="slide1.xml"/><Relationship Id="rId7" Type="http://schemas.openxmlformats.org/officeDocument/2006/relationships/hyperlink" Target="https://library.port.ac.uk/10012" TargetMode="External"/><Relationship Id="rId12" Type="http://schemas.openxmlformats.org/officeDocument/2006/relationships/image" Target="../media/image5.png"/><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hyperlink" Target="https://library.port.ac.uk/discovery.html" TargetMode="External"/><Relationship Id="rId11" Type="http://schemas.openxmlformats.org/officeDocument/2006/relationships/hyperlink" Target="https://citethemrightonline.com/journals/magazine-articles?refSystem=APA-7th" TargetMode="External"/><Relationship Id="rId5" Type="http://schemas.openxmlformats.org/officeDocument/2006/relationships/image" Target="../media/image4.png"/><Relationship Id="rId10" Type="http://schemas.openxmlformats.org/officeDocument/2006/relationships/hyperlink" Target="https://library.port.ac.uk/ref/page17.html#t17" TargetMode="External"/><Relationship Id="rId4" Type="http://schemas.openxmlformats.org/officeDocument/2006/relationships/hyperlink" Target="http://search.ebscohost.com/login.aspx?authtype=ip,shib&amp;db=edspub&amp;profile=eds&amp;plp=1&amp;custid=s4319836" TargetMode="External"/><Relationship Id="rId9" Type="http://schemas.openxmlformats.org/officeDocument/2006/relationships/hyperlink" Target="https://library.port.ac.uk/ref/page7.html#t7"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https://discover.libraryhub.jisc.ac.uk/" TargetMode="External"/><Relationship Id="rId3" Type="http://schemas.openxmlformats.org/officeDocument/2006/relationships/slide" Target="slide1.xml"/><Relationship Id="rId7" Type="http://schemas.openxmlformats.org/officeDocument/2006/relationships/hyperlink" Target="https://library.port.ac.uk/discovery.html" TargetMode="External"/><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hyperlink" Target="http://capitadiscovery.co.uk/port/home" TargetMode="External"/><Relationship Id="rId11" Type="http://schemas.openxmlformats.org/officeDocument/2006/relationships/image" Target="../media/image5.png"/><Relationship Id="rId5" Type="http://schemas.openxmlformats.org/officeDocument/2006/relationships/hyperlink" Target="https://prism.librarymanagementcloud.co.uk/port/home" TargetMode="External"/><Relationship Id="rId10" Type="http://schemas.openxmlformats.org/officeDocument/2006/relationships/hyperlink" Target="https://library.port.ac.uk/ref/page8.html#t8" TargetMode="External"/><Relationship Id="rId4" Type="http://schemas.openxmlformats.org/officeDocument/2006/relationships/image" Target="../media/image4.png"/><Relationship Id="rId9" Type="http://schemas.openxmlformats.org/officeDocument/2006/relationships/hyperlink" Target="https://blackwells.co.uk/"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https://library.port.ac.uk/ref/page7.html#t7" TargetMode="External"/><Relationship Id="rId3" Type="http://schemas.openxmlformats.org/officeDocument/2006/relationships/slide" Target="slide1.xml"/><Relationship Id="rId7" Type="http://schemas.openxmlformats.org/officeDocument/2006/relationships/hyperlink" Target="https://library.port.ac.uk/discovery.html" TargetMode="External"/><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hyperlink" Target="http://www.port.ac.uk/library/subject/" TargetMode="External"/><Relationship Id="rId4" Type="http://schemas.openxmlformats.org/officeDocument/2006/relationships/hyperlink" Target="https://library.port.ac.uk/10012" TargetMode="External"/><Relationship Id="rId9" Type="http://schemas.openxmlformats.org/officeDocument/2006/relationships/image" Target="../media/image5.png"/></Relationships>
</file>

<file path=ppt/slides/_rels/slide13.xml.rels><?xml version="1.0" encoding="UTF-8" standalone="yes"?>
<Relationships xmlns="http://schemas.openxmlformats.org/package/2006/relationships"><Relationship Id="rId8" Type="http://schemas.openxmlformats.org/officeDocument/2006/relationships/hyperlink" Target="https://library.port.ac.uk/ref/page81.html#t81" TargetMode="External"/><Relationship Id="rId3" Type="http://schemas.openxmlformats.org/officeDocument/2006/relationships/slide" Target="slide1.xml"/><Relationship Id="rId7" Type="http://schemas.openxmlformats.org/officeDocument/2006/relationships/hyperlink" Target="https://library.port.ac.uk/discovery.html" TargetMode="External"/><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hyperlink" Target="https://prism.librarymanagementcloud.co.uk/port/items/1132758" TargetMode="External"/><Relationship Id="rId5" Type="http://schemas.openxmlformats.org/officeDocument/2006/relationships/hyperlink" Target="https://prism.librarymanagementcloud.co.uk/port/items/858307" TargetMode="External"/><Relationship Id="rId4" Type="http://schemas.openxmlformats.org/officeDocument/2006/relationships/image" Target="../media/image4.png"/><Relationship Id="rId9" Type="http://schemas.openxmlformats.org/officeDocument/2006/relationships/image" Target="../media/image5.png"/></Relationships>
</file>

<file path=ppt/slides/_rels/slide2.xml.rels><?xml version="1.0" encoding="UTF-8" standalone="yes"?>
<Relationships xmlns="http://schemas.openxmlformats.org/package/2006/relationships"><Relationship Id="rId8" Type="http://schemas.openxmlformats.org/officeDocument/2006/relationships/hyperlink" Target="https://www.youtube.com/user/UoPLibrary" TargetMode="External"/><Relationship Id="rId3" Type="http://schemas.openxmlformats.org/officeDocument/2006/relationships/slide" Target="slide1.xml"/><Relationship Id="rId7" Type="http://schemas.openxmlformats.org/officeDocument/2006/relationships/hyperlink" Target="https://twitter.com/uoplibrary" TargetMode="External"/><Relationship Id="rId12"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Layout" Target="../slideLayouts/slideLayout7.xml"/><Relationship Id="rId6" Type="http://schemas.openxmlformats.org/officeDocument/2006/relationships/hyperlink" Target="https://www.facebook.com/uoplibrary" TargetMode="External"/><Relationship Id="rId11" Type="http://schemas.openxmlformats.org/officeDocument/2006/relationships/hyperlink" Target="https://library.port.ac.uk/ref/page98.html#t98" TargetMode="External"/><Relationship Id="rId5" Type="http://schemas.openxmlformats.org/officeDocument/2006/relationships/hyperlink" Target="http://www.liblog.port.ac.uk/blog/" TargetMode="External"/><Relationship Id="rId10" Type="http://schemas.openxmlformats.org/officeDocument/2006/relationships/hyperlink" Target="https://library.port.ac.uk/ref/page107.html#t107" TargetMode="External"/><Relationship Id="rId4" Type="http://schemas.openxmlformats.org/officeDocument/2006/relationships/image" Target="../media/image4.png"/><Relationship Id="rId9" Type="http://schemas.openxmlformats.org/officeDocument/2006/relationships/hyperlink" Target="https://www.instagram.com/uoplibrary/" TargetMode="External"/></Relationships>
</file>

<file path=ppt/slides/_rels/slide3.xml.rels><?xml version="1.0" encoding="UTF-8" standalone="yes"?>
<Relationships xmlns="http://schemas.openxmlformats.org/package/2006/relationships"><Relationship Id="rId3" Type="http://schemas.openxmlformats.org/officeDocument/2006/relationships/slide" Target="slide1.xml"/><Relationship Id="rId7" Type="http://schemas.openxmlformats.org/officeDocument/2006/relationships/hyperlink" Target="https://prism.librarymanagementcloud.co.uk/port/items/1206106" TargetMode="External"/><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hyperlink" Target="https://library.port.ac.uk/ref/page142.html#t142" TargetMode="Externa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hyperlink" Target="http://www.port.ac.uk/library/subject/" TargetMode="External"/><Relationship Id="rId3" Type="http://schemas.openxmlformats.org/officeDocument/2006/relationships/slide" Target="slide1.xml"/><Relationship Id="rId7" Type="http://schemas.openxmlformats.org/officeDocument/2006/relationships/hyperlink" Target="https://library.port.ac.uk/10012" TargetMode="External"/><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hyperlink" Target="https://prism.librarymanagementcloud.co.uk/port/items/1362135" TargetMode="External"/><Relationship Id="rId5" Type="http://schemas.openxmlformats.org/officeDocument/2006/relationships/hyperlink" Target="https://prism.librarymanagementcloud.co.uk/port/items/654581" TargetMode="External"/><Relationship Id="rId10"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hyperlink" Target="https://library.port.ac.uk/ref/page18.html#t18"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s://library.port.ac.uk/ref/page98.html#t98" TargetMode="External"/><Relationship Id="rId3" Type="http://schemas.openxmlformats.org/officeDocument/2006/relationships/image" Target="../media/image8.jpeg"/><Relationship Id="rId7" Type="http://schemas.openxmlformats.org/officeDocument/2006/relationships/hyperlink" Target="https://library.port.ac.uk/10012"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hyperlink" Target="https://library.port.ac.uk/guides/docs/LG157.pdf" TargetMode="External"/><Relationship Id="rId4" Type="http://schemas.openxmlformats.org/officeDocument/2006/relationships/slide" Target="slide1.xml"/><Relationship Id="rId9"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slide" Target="slide1.xml"/><Relationship Id="rId7" Type="http://schemas.openxmlformats.org/officeDocument/2006/relationships/image" Target="../media/image5.png"/><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hyperlink" Target="https://library.port.ac.uk/ref/page17.html#t17" TargetMode="External"/><Relationship Id="rId5" Type="http://schemas.openxmlformats.org/officeDocument/2006/relationships/hyperlink" Target="https://library.port.ac.uk/discovery.html" TargetMode="Externa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8" Type="http://schemas.openxmlformats.org/officeDocument/2006/relationships/hyperlink" Target="https://library.port.ac.uk/ref/page132.html#t132" TargetMode="External"/><Relationship Id="rId3" Type="http://schemas.openxmlformats.org/officeDocument/2006/relationships/slide" Target="slide1.xml"/><Relationship Id="rId7" Type="http://schemas.openxmlformats.org/officeDocument/2006/relationships/hyperlink" Target="https://library.port.ac.uk/ref/page120.html#t120" TargetMode="External"/><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hyperlink" Target="https://prism.librarymanagementcloud.co.uk/port/items/896440" TargetMode="External"/><Relationship Id="rId5" Type="http://schemas.openxmlformats.org/officeDocument/2006/relationships/hyperlink" Target="https://library.port.ac.uk/subject/page1495.html#t1495" TargetMode="External"/><Relationship Id="rId10"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hyperlink" Target="https://library.port.ac.uk/discovery.html"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s://library.port.ac.uk/maps.html" TargetMode="External"/><Relationship Id="rId3" Type="http://schemas.openxmlformats.org/officeDocument/2006/relationships/slide" Target="slide1.xml"/><Relationship Id="rId7" Type="http://schemas.openxmlformats.org/officeDocument/2006/relationships/hyperlink" Target="https://library.port.ac.uk/discovery.html" TargetMode="External"/><Relationship Id="rId2" Type="http://schemas.openxmlformats.org/officeDocument/2006/relationships/image" Target="../media/image11.jpg"/><Relationship Id="rId1" Type="http://schemas.openxmlformats.org/officeDocument/2006/relationships/slideLayout" Target="../slideLayouts/slideLayout7.xml"/><Relationship Id="rId6" Type="http://schemas.openxmlformats.org/officeDocument/2006/relationships/hyperlink" Target="https://library.port.ac.uk/mapuseful.html" TargetMode="External"/><Relationship Id="rId5" Type="http://schemas.openxmlformats.org/officeDocument/2006/relationships/hyperlink" Target="https://library.port.ac.uk/ref/page692.html#t692" TargetMode="External"/><Relationship Id="rId10" Type="http://schemas.openxmlformats.org/officeDocument/2006/relationships/image" Target="../media/image5.png"/><Relationship Id="rId4" Type="http://schemas.openxmlformats.org/officeDocument/2006/relationships/image" Target="../media/image12.png"/><Relationship Id="rId9" Type="http://schemas.openxmlformats.org/officeDocument/2006/relationships/hyperlink" Target="https://digimap.edina.ac.uk/"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library.port.ac.uk/discovery.html" TargetMode="External"/><Relationship Id="rId3" Type="http://schemas.openxmlformats.org/officeDocument/2006/relationships/slide" Target="slide1.xml"/><Relationship Id="rId7" Type="http://schemas.openxmlformats.org/officeDocument/2006/relationships/hyperlink" Target="https://prism.librarymanagementcloud.co.uk/port/items/894867" TargetMode="External"/><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hyperlink" Target="http://capitadiscovery.co.uk/port/items/894867" TargetMode="External"/><Relationship Id="rId5" Type="http://schemas.openxmlformats.org/officeDocument/2006/relationships/hyperlink" Target="https://prism.librarymanagementcloud.co.uk/port/items/885350" TargetMode="External"/><Relationship Id="rId10"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hyperlink" Target="https://library.port.ac.uk/ref/page491.html#t491"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5000" r="-25000"/>
          </a:stretch>
        </a:blipFill>
        <a:effectLst/>
      </p:bgPr>
    </p:bg>
    <p:spTree>
      <p:nvGrpSpPr>
        <p:cNvPr id="1" name=""/>
        <p:cNvGrpSpPr/>
        <p:nvPr/>
      </p:nvGrpSpPr>
      <p:grpSpPr>
        <a:xfrm>
          <a:off x="0" y="0"/>
          <a:ext cx="0" cy="0"/>
          <a:chOff x="0" y="0"/>
          <a:chExt cx="0" cy="0"/>
        </a:xfrm>
      </p:grpSpPr>
      <p:sp>
        <p:nvSpPr>
          <p:cNvPr id="7" name="TextBox 6">
            <a:hlinkClick r:id="rId4" action="ppaction://hlinksldjump"/>
          </p:cNvPr>
          <p:cNvSpPr txBox="1"/>
          <p:nvPr/>
        </p:nvSpPr>
        <p:spPr>
          <a:xfrm>
            <a:off x="4716016" y="5816736"/>
            <a:ext cx="1938338" cy="369887"/>
          </a:xfrm>
          <a:prstGeom prst="rect">
            <a:avLst/>
          </a:prstGeom>
          <a:ln>
            <a:solidFill>
              <a:srgbClr val="FFC000"/>
            </a:solidFill>
          </a:ln>
        </p:spPr>
        <p:style>
          <a:lnRef idx="2">
            <a:schemeClr val="accent4"/>
          </a:lnRef>
          <a:fillRef idx="1">
            <a:schemeClr val="lt1"/>
          </a:fillRef>
          <a:effectRef idx="0">
            <a:schemeClr val="accent4"/>
          </a:effectRef>
          <a:fontRef idx="minor">
            <a:schemeClr val="dk1"/>
          </a:fontRef>
        </p:style>
        <p:txBody>
          <a:bodyPr wrap="none">
            <a:spAutoFit/>
          </a:bodyPr>
          <a:lstStyle/>
          <a:p>
            <a:pPr fontAlgn="auto">
              <a:spcBef>
                <a:spcPts val="0"/>
              </a:spcBef>
              <a:spcAft>
                <a:spcPts val="0"/>
              </a:spcAft>
              <a:defRPr/>
            </a:pPr>
            <a:r>
              <a:rPr lang="en-GB" dirty="0"/>
              <a:t>Conference Papers</a:t>
            </a:r>
          </a:p>
        </p:txBody>
      </p:sp>
      <p:sp>
        <p:nvSpPr>
          <p:cNvPr id="8" name="TextBox 7">
            <a:hlinkClick r:id="rId5" action="ppaction://hlinksldjump"/>
          </p:cNvPr>
          <p:cNvSpPr txBox="1"/>
          <p:nvPr/>
        </p:nvSpPr>
        <p:spPr>
          <a:xfrm>
            <a:off x="1234272" y="5632070"/>
            <a:ext cx="3128742" cy="369332"/>
          </a:xfrm>
          <a:prstGeom prst="rect">
            <a:avLst/>
          </a:prstGeom>
          <a:ln>
            <a:solidFill>
              <a:srgbClr val="FFC000"/>
            </a:solidFill>
          </a:ln>
        </p:spPr>
        <p:style>
          <a:lnRef idx="2">
            <a:schemeClr val="accent4"/>
          </a:lnRef>
          <a:fillRef idx="1">
            <a:schemeClr val="lt1"/>
          </a:fillRef>
          <a:effectRef idx="0">
            <a:schemeClr val="accent4"/>
          </a:effectRef>
          <a:fontRef idx="minor">
            <a:schemeClr val="dk1"/>
          </a:fontRef>
        </p:style>
        <p:txBody>
          <a:bodyPr wrap="none">
            <a:spAutoFit/>
          </a:bodyPr>
          <a:lstStyle/>
          <a:p>
            <a:pPr fontAlgn="auto">
              <a:spcBef>
                <a:spcPts val="0"/>
              </a:spcBef>
              <a:spcAft>
                <a:spcPts val="0"/>
              </a:spcAft>
              <a:defRPr/>
            </a:pPr>
            <a:r>
              <a:rPr lang="en-GB" dirty="0"/>
              <a:t>Peer-Reviewed Journal Articles</a:t>
            </a:r>
          </a:p>
        </p:txBody>
      </p:sp>
      <p:sp>
        <p:nvSpPr>
          <p:cNvPr id="9" name="TextBox 8">
            <a:hlinkClick r:id="rId6" action="ppaction://hlinksldjump"/>
          </p:cNvPr>
          <p:cNvSpPr txBox="1"/>
          <p:nvPr/>
        </p:nvSpPr>
        <p:spPr>
          <a:xfrm>
            <a:off x="1234272" y="4472998"/>
            <a:ext cx="3583930" cy="369332"/>
          </a:xfrm>
          <a:prstGeom prst="rect">
            <a:avLst/>
          </a:prstGeom>
          <a:ln>
            <a:solidFill>
              <a:srgbClr val="FFC000"/>
            </a:solidFill>
          </a:ln>
        </p:spPr>
        <p:style>
          <a:lnRef idx="2">
            <a:schemeClr val="accent4"/>
          </a:lnRef>
          <a:fillRef idx="1">
            <a:schemeClr val="lt1"/>
          </a:fillRef>
          <a:effectRef idx="0">
            <a:schemeClr val="accent4"/>
          </a:effectRef>
          <a:fontRef idx="minor">
            <a:schemeClr val="dk1"/>
          </a:fontRef>
        </p:style>
        <p:txBody>
          <a:bodyPr wrap="square">
            <a:spAutoFit/>
          </a:bodyPr>
          <a:lstStyle/>
          <a:p>
            <a:pPr fontAlgn="auto">
              <a:spcBef>
                <a:spcPts val="0"/>
              </a:spcBef>
              <a:spcAft>
                <a:spcPts val="0"/>
              </a:spcAft>
              <a:defRPr/>
            </a:pPr>
            <a:r>
              <a:rPr lang="en-GB" dirty="0"/>
              <a:t>Trade &amp; Professional Journal Articles</a:t>
            </a:r>
          </a:p>
        </p:txBody>
      </p:sp>
      <p:sp>
        <p:nvSpPr>
          <p:cNvPr id="10" name="TextBox 9">
            <a:hlinkClick r:id="rId7" action="ppaction://hlinksldjump"/>
          </p:cNvPr>
          <p:cNvSpPr txBox="1"/>
          <p:nvPr/>
        </p:nvSpPr>
        <p:spPr>
          <a:xfrm>
            <a:off x="6095026" y="4780325"/>
            <a:ext cx="2139950" cy="369887"/>
          </a:xfrm>
          <a:prstGeom prst="rect">
            <a:avLst/>
          </a:prstGeom>
          <a:ln>
            <a:solidFill>
              <a:srgbClr val="FFC000"/>
            </a:solidFill>
          </a:ln>
        </p:spPr>
        <p:style>
          <a:lnRef idx="2">
            <a:schemeClr val="accent4"/>
          </a:lnRef>
          <a:fillRef idx="1">
            <a:schemeClr val="lt1"/>
          </a:fillRef>
          <a:effectRef idx="0">
            <a:schemeClr val="accent4"/>
          </a:effectRef>
          <a:fontRef idx="minor">
            <a:schemeClr val="dk1"/>
          </a:fontRef>
        </p:style>
        <p:txBody>
          <a:bodyPr wrap="none">
            <a:spAutoFit/>
          </a:bodyPr>
          <a:lstStyle/>
          <a:p>
            <a:pPr fontAlgn="auto">
              <a:spcBef>
                <a:spcPts val="0"/>
              </a:spcBef>
              <a:spcAft>
                <a:spcPts val="0"/>
              </a:spcAft>
              <a:defRPr/>
            </a:pPr>
            <a:r>
              <a:rPr lang="en-GB" dirty="0"/>
              <a:t>Academic Textbooks</a:t>
            </a:r>
          </a:p>
        </p:txBody>
      </p:sp>
      <p:sp>
        <p:nvSpPr>
          <p:cNvPr id="11" name="TextBox 10">
            <a:hlinkClick r:id="rId8" action="ppaction://hlinksldjump"/>
          </p:cNvPr>
          <p:cNvSpPr txBox="1"/>
          <p:nvPr/>
        </p:nvSpPr>
        <p:spPr>
          <a:xfrm>
            <a:off x="2663299" y="3142171"/>
            <a:ext cx="2531142" cy="369332"/>
          </a:xfrm>
          <a:prstGeom prst="rect">
            <a:avLst/>
          </a:prstGeom>
          <a:ln>
            <a:solidFill>
              <a:srgbClr val="FFC000"/>
            </a:solidFill>
          </a:ln>
        </p:spPr>
        <p:style>
          <a:lnRef idx="2">
            <a:schemeClr val="accent4"/>
          </a:lnRef>
          <a:fillRef idx="1">
            <a:schemeClr val="lt1"/>
          </a:fillRef>
          <a:effectRef idx="0">
            <a:schemeClr val="accent4"/>
          </a:effectRef>
          <a:fontRef idx="minor">
            <a:schemeClr val="dk1"/>
          </a:fontRef>
        </p:style>
        <p:txBody>
          <a:bodyPr wrap="none">
            <a:spAutoFit/>
          </a:bodyPr>
          <a:lstStyle/>
          <a:p>
            <a:pPr fontAlgn="auto">
              <a:spcBef>
                <a:spcPts val="0"/>
              </a:spcBef>
              <a:spcAft>
                <a:spcPts val="0"/>
              </a:spcAft>
              <a:defRPr/>
            </a:pPr>
            <a:r>
              <a:rPr lang="en-GB" dirty="0"/>
              <a:t>Audio-Visual Information</a:t>
            </a:r>
          </a:p>
        </p:txBody>
      </p:sp>
      <p:sp>
        <p:nvSpPr>
          <p:cNvPr id="12" name="TextBox 11">
            <a:hlinkClick r:id="rId9" action="ppaction://hlinksldjump"/>
          </p:cNvPr>
          <p:cNvSpPr txBox="1"/>
          <p:nvPr/>
        </p:nvSpPr>
        <p:spPr>
          <a:xfrm>
            <a:off x="1260404" y="2414023"/>
            <a:ext cx="1179513" cy="369887"/>
          </a:xfrm>
          <a:prstGeom prst="rect">
            <a:avLst/>
          </a:prstGeom>
          <a:ln>
            <a:solidFill>
              <a:srgbClr val="FFC000"/>
            </a:solidFill>
          </a:ln>
        </p:spPr>
        <p:style>
          <a:lnRef idx="2">
            <a:schemeClr val="accent4"/>
          </a:lnRef>
          <a:fillRef idx="1">
            <a:schemeClr val="lt1"/>
          </a:fillRef>
          <a:effectRef idx="0">
            <a:schemeClr val="accent4"/>
          </a:effectRef>
          <a:fontRef idx="minor">
            <a:schemeClr val="dk1"/>
          </a:fontRef>
        </p:style>
        <p:txBody>
          <a:bodyPr wrap="none">
            <a:spAutoFit/>
          </a:bodyPr>
          <a:lstStyle/>
          <a:p>
            <a:pPr fontAlgn="auto">
              <a:spcBef>
                <a:spcPts val="0"/>
              </a:spcBef>
              <a:spcAft>
                <a:spcPts val="0"/>
              </a:spcAft>
              <a:defRPr/>
            </a:pPr>
            <a:r>
              <a:rPr lang="en-GB" dirty="0"/>
              <a:t>Magazines</a:t>
            </a:r>
          </a:p>
        </p:txBody>
      </p:sp>
      <p:sp>
        <p:nvSpPr>
          <p:cNvPr id="13" name="TextBox 12">
            <a:hlinkClick r:id="rId10" action="ppaction://hlinksldjump"/>
          </p:cNvPr>
          <p:cNvSpPr txBox="1"/>
          <p:nvPr/>
        </p:nvSpPr>
        <p:spPr>
          <a:xfrm>
            <a:off x="1138145" y="1429406"/>
            <a:ext cx="2617788" cy="369887"/>
          </a:xfrm>
          <a:prstGeom prst="rect">
            <a:avLst/>
          </a:prstGeom>
          <a:ln>
            <a:solidFill>
              <a:srgbClr val="FFC000"/>
            </a:solidFill>
          </a:ln>
        </p:spPr>
        <p:style>
          <a:lnRef idx="2">
            <a:schemeClr val="accent4"/>
          </a:lnRef>
          <a:fillRef idx="1">
            <a:schemeClr val="lt1"/>
          </a:fillRef>
          <a:effectRef idx="0">
            <a:schemeClr val="accent4"/>
          </a:effectRef>
          <a:fontRef idx="minor">
            <a:schemeClr val="dk1"/>
          </a:fontRef>
        </p:style>
        <p:txBody>
          <a:bodyPr wrap="none">
            <a:spAutoFit/>
          </a:bodyPr>
          <a:lstStyle/>
          <a:p>
            <a:pPr fontAlgn="auto">
              <a:spcBef>
                <a:spcPts val="0"/>
              </a:spcBef>
              <a:spcAft>
                <a:spcPts val="0"/>
              </a:spcAft>
              <a:defRPr/>
            </a:pPr>
            <a:r>
              <a:rPr lang="en-GB" dirty="0"/>
              <a:t>Personal Communications</a:t>
            </a:r>
          </a:p>
        </p:txBody>
      </p:sp>
      <p:sp>
        <p:nvSpPr>
          <p:cNvPr id="14" name="TextBox 13">
            <a:hlinkClick r:id="rId11" action="ppaction://hlinksldjump"/>
          </p:cNvPr>
          <p:cNvSpPr txBox="1"/>
          <p:nvPr/>
        </p:nvSpPr>
        <p:spPr>
          <a:xfrm>
            <a:off x="7334250" y="2229080"/>
            <a:ext cx="1039813" cy="369887"/>
          </a:xfrm>
          <a:prstGeom prst="rect">
            <a:avLst/>
          </a:prstGeom>
          <a:ln>
            <a:solidFill>
              <a:srgbClr val="FFC000"/>
            </a:solidFill>
          </a:ln>
        </p:spPr>
        <p:style>
          <a:lnRef idx="2">
            <a:schemeClr val="accent4"/>
          </a:lnRef>
          <a:fillRef idx="1">
            <a:schemeClr val="lt1"/>
          </a:fillRef>
          <a:effectRef idx="0">
            <a:schemeClr val="accent4"/>
          </a:effectRef>
          <a:fontRef idx="minor">
            <a:schemeClr val="dk1"/>
          </a:fontRef>
        </p:style>
        <p:txBody>
          <a:bodyPr wrap="none">
            <a:spAutoFit/>
          </a:bodyPr>
          <a:lstStyle/>
          <a:p>
            <a:pPr fontAlgn="auto">
              <a:spcBef>
                <a:spcPts val="0"/>
              </a:spcBef>
              <a:spcAft>
                <a:spcPts val="0"/>
              </a:spcAft>
              <a:defRPr/>
            </a:pPr>
            <a:r>
              <a:rPr lang="en-GB" dirty="0"/>
              <a:t>Websites</a:t>
            </a:r>
          </a:p>
        </p:txBody>
      </p:sp>
      <p:sp>
        <p:nvSpPr>
          <p:cNvPr id="16" name="TextBox 15">
            <a:hlinkClick r:id="rId12" action="ppaction://hlinksldjump"/>
          </p:cNvPr>
          <p:cNvSpPr txBox="1"/>
          <p:nvPr/>
        </p:nvSpPr>
        <p:spPr>
          <a:xfrm>
            <a:off x="6208346" y="1116644"/>
            <a:ext cx="1377300" cy="369332"/>
          </a:xfrm>
          <a:prstGeom prst="rect">
            <a:avLst/>
          </a:prstGeom>
          <a:ln>
            <a:solidFill>
              <a:srgbClr val="FFC000"/>
            </a:solidFill>
          </a:ln>
        </p:spPr>
        <p:style>
          <a:lnRef idx="2">
            <a:schemeClr val="accent4"/>
          </a:lnRef>
          <a:fillRef idx="1">
            <a:schemeClr val="lt1"/>
          </a:fillRef>
          <a:effectRef idx="0">
            <a:schemeClr val="accent4"/>
          </a:effectRef>
          <a:fontRef idx="minor">
            <a:schemeClr val="dk1"/>
          </a:fontRef>
        </p:style>
        <p:txBody>
          <a:bodyPr wrap="none">
            <a:spAutoFit/>
          </a:bodyPr>
          <a:lstStyle/>
          <a:p>
            <a:pPr fontAlgn="auto">
              <a:spcBef>
                <a:spcPts val="0"/>
              </a:spcBef>
              <a:spcAft>
                <a:spcPts val="0"/>
              </a:spcAft>
              <a:defRPr/>
            </a:pPr>
            <a:r>
              <a:rPr lang="en-GB" dirty="0"/>
              <a:t>Social Media</a:t>
            </a:r>
          </a:p>
        </p:txBody>
      </p:sp>
      <p:sp>
        <p:nvSpPr>
          <p:cNvPr id="17" name="TextBox 16">
            <a:hlinkClick r:id="rId13" action="ppaction://hlinksldjump"/>
          </p:cNvPr>
          <p:cNvSpPr txBox="1"/>
          <p:nvPr/>
        </p:nvSpPr>
        <p:spPr>
          <a:xfrm>
            <a:off x="4546604" y="1924598"/>
            <a:ext cx="1336675" cy="369888"/>
          </a:xfrm>
          <a:prstGeom prst="rect">
            <a:avLst/>
          </a:prstGeom>
          <a:ln>
            <a:solidFill>
              <a:srgbClr val="FFC000"/>
            </a:solidFill>
          </a:ln>
        </p:spPr>
        <p:style>
          <a:lnRef idx="2">
            <a:schemeClr val="accent4"/>
          </a:lnRef>
          <a:fillRef idx="1">
            <a:schemeClr val="lt1"/>
          </a:fillRef>
          <a:effectRef idx="0">
            <a:schemeClr val="accent4"/>
          </a:effectRef>
          <a:fontRef idx="minor">
            <a:schemeClr val="dk1"/>
          </a:fontRef>
        </p:style>
        <p:txBody>
          <a:bodyPr wrap="none">
            <a:spAutoFit/>
          </a:bodyPr>
          <a:lstStyle/>
          <a:p>
            <a:pPr fontAlgn="auto">
              <a:spcBef>
                <a:spcPts val="0"/>
              </a:spcBef>
              <a:spcAft>
                <a:spcPts val="0"/>
              </a:spcAft>
              <a:defRPr/>
            </a:pPr>
            <a:r>
              <a:rPr lang="en-GB" dirty="0"/>
              <a:t>Newspapers</a:t>
            </a:r>
          </a:p>
        </p:txBody>
      </p:sp>
      <p:sp>
        <p:nvSpPr>
          <p:cNvPr id="15" name="TextBox 14">
            <a:hlinkClick r:id="rId14" action="ppaction://hlinksldjump"/>
          </p:cNvPr>
          <p:cNvSpPr txBox="1"/>
          <p:nvPr/>
        </p:nvSpPr>
        <p:spPr>
          <a:xfrm>
            <a:off x="6354083" y="3645274"/>
            <a:ext cx="2019980" cy="369888"/>
          </a:xfrm>
          <a:prstGeom prst="rect">
            <a:avLst/>
          </a:prstGeom>
          <a:ln>
            <a:solidFill>
              <a:srgbClr val="FFC000"/>
            </a:solidFill>
          </a:ln>
        </p:spPr>
        <p:style>
          <a:lnRef idx="2">
            <a:schemeClr val="accent4"/>
          </a:lnRef>
          <a:fillRef idx="1">
            <a:schemeClr val="lt1"/>
          </a:fillRef>
          <a:effectRef idx="0">
            <a:schemeClr val="accent4"/>
          </a:effectRef>
          <a:fontRef idx="minor">
            <a:schemeClr val="dk1"/>
          </a:fontRef>
        </p:style>
        <p:txBody>
          <a:bodyPr wrap="square">
            <a:spAutoFit/>
          </a:bodyPr>
          <a:lstStyle/>
          <a:p>
            <a:pPr>
              <a:defRPr/>
            </a:pPr>
            <a:r>
              <a:rPr lang="en-GB" dirty="0"/>
              <a:t>Reference Sources</a:t>
            </a:r>
          </a:p>
        </p:txBody>
      </p:sp>
      <p:sp>
        <p:nvSpPr>
          <p:cNvPr id="24" name="TextBox 23"/>
          <p:cNvSpPr txBox="1"/>
          <p:nvPr/>
        </p:nvSpPr>
        <p:spPr>
          <a:xfrm>
            <a:off x="0" y="0"/>
            <a:ext cx="9144000" cy="92333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GB" b="1" dirty="0"/>
              <a:t>The Ocean of Information </a:t>
            </a:r>
            <a:r>
              <a:rPr lang="en-GB" dirty="0"/>
              <a:t>aims to introduce you to the most popular information sources </a:t>
            </a:r>
          </a:p>
          <a:p>
            <a:r>
              <a:rPr lang="en-GB" dirty="0"/>
              <a:t>and helps you to see how each might be useful in the context of your academic studies.</a:t>
            </a:r>
          </a:p>
          <a:p>
            <a:r>
              <a:rPr lang="en-GB" dirty="0"/>
              <a:t>Click in the boxes below to find out more.  Click on the 	button to return to this page.</a:t>
            </a:r>
          </a:p>
        </p:txBody>
      </p:sp>
      <p:pic>
        <p:nvPicPr>
          <p:cNvPr id="18" name="Picture 3" descr="C:\Documents and Settings\FriggenG.XP-001372D8C34A.000\Local Settings\Temporary Internet Files\Content.IE5\GTIB8PU3\MCj04326800000[1].png">
            <a:hlinkClick r:id="rId15" action="ppaction://hlinksldjump"/>
          </p:cNvPr>
          <p:cNvPicPr>
            <a:picLocks noChangeAspect="1" noChangeArrowheads="1"/>
          </p:cNvPicPr>
          <p:nvPr/>
        </p:nvPicPr>
        <p:blipFill>
          <a:blip r:embed="rId16" cstate="print"/>
          <a:srcRect/>
          <a:stretch>
            <a:fillRect/>
          </a:stretch>
        </p:blipFill>
        <p:spPr bwMode="auto">
          <a:xfrm flipH="1">
            <a:off x="5214942" y="571480"/>
            <a:ext cx="285752" cy="285752"/>
          </a:xfrm>
          <a:prstGeom prst="rect">
            <a:avLst/>
          </a:prstGeom>
          <a:noFill/>
        </p:spPr>
      </p:pic>
      <p:sp>
        <p:nvSpPr>
          <p:cNvPr id="21" name="Rectangle 20"/>
          <p:cNvSpPr/>
          <p:nvPr/>
        </p:nvSpPr>
        <p:spPr>
          <a:xfrm>
            <a:off x="4286250" y="6485644"/>
            <a:ext cx="6096000" cy="523220"/>
          </a:xfrm>
          <a:prstGeom prst="rect">
            <a:avLst/>
          </a:prstGeom>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white"/>
                </a:solidFill>
                <a:effectLst/>
                <a:uLnTx/>
                <a:uFillTx/>
                <a:latin typeface="Proxima Nova"/>
                <a:hlinkClick r:id="rId17"/>
              </a:rPr>
              <a:t>Underwater Scenery</a:t>
            </a:r>
            <a:r>
              <a:rPr kumimoji="0" lang="en-GB" sz="1400" b="0" i="0" u="none" strike="noStrike" kern="0" cap="none" spc="0" normalizeH="0" baseline="0" noProof="0" dirty="0">
                <a:ln>
                  <a:noFill/>
                </a:ln>
                <a:solidFill>
                  <a:prstClr val="white"/>
                </a:solidFill>
                <a:effectLst/>
                <a:uLnTx/>
                <a:uFillTx/>
                <a:latin typeface="Proxima Nova"/>
              </a:rPr>
              <a:t> by </a:t>
            </a:r>
            <a:r>
              <a:rPr kumimoji="0" lang="en-GB" sz="1400" b="0" i="0" u="none" strike="noStrike" kern="0" cap="none" spc="0" normalizeH="0" baseline="0" noProof="0" dirty="0" err="1">
                <a:ln>
                  <a:noFill/>
                </a:ln>
                <a:solidFill>
                  <a:prstClr val="white"/>
                </a:solidFill>
                <a:effectLst/>
                <a:uLnTx/>
                <a:uFillTx/>
                <a:latin typeface="Proxima Nova"/>
                <a:hlinkClick r:id="rId18" tooltip="Go to Rafae|'s photostream"/>
              </a:rPr>
              <a:t>Rafae</a:t>
            </a:r>
            <a:r>
              <a:rPr kumimoji="0" lang="en-GB" sz="1400" b="0" i="0" u="none" strike="noStrike" kern="0" cap="none" spc="0" normalizeH="0" baseline="0" noProof="0" dirty="0">
                <a:ln>
                  <a:noFill/>
                </a:ln>
                <a:solidFill>
                  <a:prstClr val="white"/>
                </a:solidFill>
                <a:effectLst/>
                <a:uLnTx/>
                <a:uFillTx/>
                <a:latin typeface="Proxima Nova"/>
                <a:hlinkClick r:id="rId18" tooltip="Go to Rafae|'s photostream"/>
              </a:rPr>
              <a:t>|</a:t>
            </a:r>
            <a:r>
              <a:rPr kumimoji="0" lang="en-GB" sz="1400" b="0" i="0" u="none" strike="noStrike" kern="0" cap="none" spc="0" normalizeH="0" baseline="0" noProof="0" dirty="0">
                <a:ln>
                  <a:noFill/>
                </a:ln>
                <a:solidFill>
                  <a:prstClr val="white"/>
                </a:solidFill>
                <a:effectLst/>
                <a:uLnTx/>
                <a:uFillTx/>
                <a:latin typeface="Proxima Nova"/>
              </a:rPr>
              <a:t>. Licensed by CC BY 2.0 </a:t>
            </a:r>
            <a:br>
              <a:rPr kumimoji="0" lang="en-GB" sz="1400" b="0" i="0" u="none" strike="noStrike" kern="0" cap="none" spc="0" normalizeH="0" baseline="0" noProof="0" dirty="0">
                <a:ln>
                  <a:noFill/>
                </a:ln>
                <a:solidFill>
                  <a:prstClr val="white"/>
                </a:solidFill>
                <a:effectLst/>
                <a:uLnTx/>
                <a:uFillTx/>
              </a:rPr>
            </a:br>
            <a:endParaRPr kumimoji="0" lang="en-GB" sz="1400" b="0" i="0" u="none" strike="noStrike" kern="0" cap="none" spc="0" normalizeH="0" baseline="0" noProof="0" dirty="0">
              <a:ln>
                <a:noFill/>
              </a:ln>
              <a:solidFill>
                <a:prstClr val="white"/>
              </a:solidFill>
              <a:effectLst/>
              <a:uLnTx/>
              <a:uFillTx/>
            </a:endParaRPr>
          </a:p>
        </p:txBody>
      </p:sp>
      <p:sp>
        <p:nvSpPr>
          <p:cNvPr id="2" name="Rectangle 1"/>
          <p:cNvSpPr/>
          <p:nvPr/>
        </p:nvSpPr>
        <p:spPr>
          <a:xfrm rot="16200000">
            <a:off x="-2648911" y="3528921"/>
            <a:ext cx="5857244" cy="523220"/>
          </a:xfrm>
          <a:prstGeom prst="rect">
            <a:avLst/>
          </a:prstGeom>
        </p:spPr>
        <p:txBody>
          <a:bodyPr wrap="none">
            <a:spAutoFit/>
          </a:bodyPr>
          <a:lstStyle/>
          <a:p>
            <a:r>
              <a:rPr lang="en-GB" sz="2800" b="1" dirty="0">
                <a:solidFill>
                  <a:schemeClr val="bg1"/>
                </a:solidFill>
              </a:rPr>
              <a:t>Diving deeper into academic research </a:t>
            </a:r>
            <a:endParaRPr lang="en-GB" sz="2800" dirty="0">
              <a:solidFill>
                <a:schemeClr val="bg1"/>
              </a:solidFill>
            </a:endParaRPr>
          </a:p>
        </p:txBody>
      </p:sp>
      <p:sp>
        <p:nvSpPr>
          <p:cNvPr id="19" name="TextBox 18">
            <a:hlinkClick r:id="rId19" action="ppaction://hlinksldjump"/>
            <a:extLst>
              <a:ext uri="{FF2B5EF4-FFF2-40B4-BE49-F238E27FC236}">
                <a16:creationId xmlns:a16="http://schemas.microsoft.com/office/drawing/2014/main" id="{4A376D29-C8E6-4676-8631-61CCE431AA08}"/>
              </a:ext>
            </a:extLst>
          </p:cNvPr>
          <p:cNvSpPr txBox="1"/>
          <p:nvPr/>
        </p:nvSpPr>
        <p:spPr>
          <a:xfrm>
            <a:off x="908961" y="3451909"/>
            <a:ext cx="702885" cy="369332"/>
          </a:xfrm>
          <a:prstGeom prst="rect">
            <a:avLst/>
          </a:prstGeom>
          <a:ln>
            <a:solidFill>
              <a:srgbClr val="FFC000"/>
            </a:solidFill>
          </a:ln>
        </p:spPr>
        <p:style>
          <a:lnRef idx="2">
            <a:schemeClr val="accent4"/>
          </a:lnRef>
          <a:fillRef idx="1">
            <a:schemeClr val="lt1"/>
          </a:fillRef>
          <a:effectRef idx="0">
            <a:schemeClr val="accent4"/>
          </a:effectRef>
          <a:fontRef idx="minor">
            <a:schemeClr val="dk1"/>
          </a:fontRef>
        </p:style>
        <p:txBody>
          <a:bodyPr wrap="none">
            <a:spAutoFit/>
          </a:bodyPr>
          <a:lstStyle/>
          <a:p>
            <a:pPr fontAlgn="auto">
              <a:spcBef>
                <a:spcPts val="0"/>
              </a:spcBef>
              <a:spcAft>
                <a:spcPts val="0"/>
              </a:spcAft>
              <a:defRPr/>
            </a:pPr>
            <a:r>
              <a:rPr lang="en-GB" dirty="0"/>
              <a:t>Maps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 descr="C:\Documents and Settings\Laptop\Local Settings\Temporary Internet Files\Content.IE5\M3YDIXG5\MPj02020760000[1].jpg"/>
          <p:cNvPicPr>
            <a:picLocks noChangeAspect="1" noChangeArrowheads="1"/>
          </p:cNvPicPr>
          <p:nvPr/>
        </p:nvPicPr>
        <p:blipFill>
          <a:blip r:embed="rId2" cstate="print"/>
          <a:srcRect/>
          <a:stretch>
            <a:fillRect/>
          </a:stretch>
        </p:blipFill>
        <p:spPr bwMode="auto">
          <a:xfrm>
            <a:off x="-47625" y="0"/>
            <a:ext cx="9239250" cy="6858000"/>
          </a:xfrm>
          <a:prstGeom prst="rect">
            <a:avLst/>
          </a:prstGeom>
          <a:noFill/>
          <a:ln w="9525">
            <a:noFill/>
            <a:miter lim="800000"/>
            <a:headEnd/>
            <a:tailEnd/>
          </a:ln>
        </p:spPr>
      </p:pic>
      <p:sp>
        <p:nvSpPr>
          <p:cNvPr id="2" name="TextBox 1">
            <a:hlinkClick r:id="rId3" action="ppaction://hlinksldjump"/>
          </p:cNvPr>
          <p:cNvSpPr txBox="1"/>
          <p:nvPr/>
        </p:nvSpPr>
        <p:spPr>
          <a:xfrm>
            <a:off x="1357313" y="2500313"/>
            <a:ext cx="4205287" cy="461962"/>
          </a:xfrm>
          <a:prstGeom prst="rect">
            <a:avLst/>
          </a:prstGeom>
        </p:spPr>
        <p:style>
          <a:lnRef idx="0">
            <a:schemeClr val="accent4"/>
          </a:lnRef>
          <a:fillRef idx="3">
            <a:schemeClr val="accent4"/>
          </a:fillRef>
          <a:effectRef idx="3">
            <a:schemeClr val="accent4"/>
          </a:effectRef>
          <a:fontRef idx="minor">
            <a:schemeClr val="lt1"/>
          </a:fontRef>
        </p:style>
        <p:txBody>
          <a:bodyPr wrap="none">
            <a:spAutoFit/>
          </a:bodyPr>
          <a:lstStyle/>
          <a:p>
            <a:pPr fontAlgn="auto">
              <a:spcBef>
                <a:spcPts val="0"/>
              </a:spcBef>
              <a:spcAft>
                <a:spcPts val="0"/>
              </a:spcAft>
              <a:defRPr/>
            </a:pPr>
            <a:r>
              <a:rPr lang="en-GB" sz="2400" b="1" dirty="0"/>
              <a:t>Trade and Professional Journals</a:t>
            </a:r>
          </a:p>
        </p:txBody>
      </p:sp>
      <p:sp>
        <p:nvSpPr>
          <p:cNvPr id="3" name="TextBox 2"/>
          <p:cNvSpPr txBox="1"/>
          <p:nvPr/>
        </p:nvSpPr>
        <p:spPr>
          <a:xfrm>
            <a:off x="73648" y="296465"/>
            <a:ext cx="3667414" cy="1477328"/>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pPr fontAlgn="auto">
              <a:spcBef>
                <a:spcPts val="0"/>
              </a:spcBef>
              <a:spcAft>
                <a:spcPts val="0"/>
              </a:spcAft>
              <a:defRPr/>
            </a:pPr>
            <a:r>
              <a:rPr lang="en-GB" dirty="0"/>
              <a:t>Use these journals to give a </a:t>
            </a:r>
          </a:p>
          <a:p>
            <a:pPr fontAlgn="auto">
              <a:spcBef>
                <a:spcPts val="0"/>
              </a:spcBef>
              <a:spcAft>
                <a:spcPts val="0"/>
              </a:spcAft>
              <a:defRPr/>
            </a:pPr>
            <a:r>
              <a:rPr lang="en-GB" dirty="0"/>
              <a:t>professional view point to your work.</a:t>
            </a:r>
          </a:p>
          <a:p>
            <a:pPr fontAlgn="auto">
              <a:spcBef>
                <a:spcPts val="0"/>
              </a:spcBef>
              <a:spcAft>
                <a:spcPts val="0"/>
              </a:spcAft>
              <a:defRPr/>
            </a:pPr>
            <a:r>
              <a:rPr lang="en-GB" dirty="0"/>
              <a:t>They contain information aimed at</a:t>
            </a:r>
          </a:p>
          <a:p>
            <a:pPr fontAlgn="auto">
              <a:spcBef>
                <a:spcPts val="0"/>
              </a:spcBef>
              <a:spcAft>
                <a:spcPts val="0"/>
              </a:spcAft>
              <a:defRPr/>
            </a:pPr>
            <a:r>
              <a:rPr lang="en-GB" dirty="0"/>
              <a:t>people working in a particular trade </a:t>
            </a:r>
          </a:p>
          <a:p>
            <a:pPr fontAlgn="auto">
              <a:spcBef>
                <a:spcPts val="0"/>
              </a:spcBef>
              <a:spcAft>
                <a:spcPts val="0"/>
              </a:spcAft>
              <a:defRPr/>
            </a:pPr>
            <a:r>
              <a:rPr lang="en-GB" dirty="0"/>
              <a:t>or profession.</a:t>
            </a:r>
          </a:p>
        </p:txBody>
      </p:sp>
      <p:sp>
        <p:nvSpPr>
          <p:cNvPr id="4" name="TextBox 3"/>
          <p:cNvSpPr txBox="1"/>
          <p:nvPr/>
        </p:nvSpPr>
        <p:spPr>
          <a:xfrm>
            <a:off x="5572125" y="1071563"/>
            <a:ext cx="3148013" cy="646112"/>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pPr fontAlgn="auto">
              <a:spcBef>
                <a:spcPts val="0"/>
              </a:spcBef>
              <a:spcAft>
                <a:spcPts val="0"/>
              </a:spcAft>
              <a:defRPr/>
            </a:pPr>
            <a:r>
              <a:rPr lang="en-GB" dirty="0"/>
              <a:t>Articles vary in length, but are</a:t>
            </a:r>
          </a:p>
          <a:p>
            <a:pPr fontAlgn="auto">
              <a:spcBef>
                <a:spcPts val="0"/>
              </a:spcBef>
              <a:spcAft>
                <a:spcPts val="0"/>
              </a:spcAft>
              <a:defRPr/>
            </a:pPr>
            <a:r>
              <a:rPr lang="en-GB" dirty="0"/>
              <a:t> often fairly short and readable.</a:t>
            </a:r>
          </a:p>
        </p:txBody>
      </p:sp>
      <p:sp>
        <p:nvSpPr>
          <p:cNvPr id="5" name="TextBox 4"/>
          <p:cNvSpPr txBox="1"/>
          <p:nvPr/>
        </p:nvSpPr>
        <p:spPr>
          <a:xfrm>
            <a:off x="5857875" y="2357438"/>
            <a:ext cx="3044825" cy="1200150"/>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pPr fontAlgn="auto">
              <a:spcBef>
                <a:spcPts val="0"/>
              </a:spcBef>
              <a:spcAft>
                <a:spcPts val="0"/>
              </a:spcAft>
              <a:defRPr/>
            </a:pPr>
            <a:r>
              <a:rPr lang="en-GB" dirty="0"/>
              <a:t>They include product reviews,</a:t>
            </a:r>
          </a:p>
          <a:p>
            <a:pPr fontAlgn="auto">
              <a:spcBef>
                <a:spcPts val="0"/>
              </a:spcBef>
              <a:spcAft>
                <a:spcPts val="0"/>
              </a:spcAft>
              <a:defRPr/>
            </a:pPr>
            <a:r>
              <a:rPr lang="en-GB" dirty="0"/>
              <a:t>industry news, exhibition and</a:t>
            </a:r>
          </a:p>
          <a:p>
            <a:pPr fontAlgn="auto">
              <a:spcBef>
                <a:spcPts val="0"/>
              </a:spcBef>
              <a:spcAft>
                <a:spcPts val="0"/>
              </a:spcAft>
              <a:defRPr/>
            </a:pPr>
            <a:r>
              <a:rPr lang="en-GB" dirty="0"/>
              <a:t>competition adverts.  Job</a:t>
            </a:r>
          </a:p>
          <a:p>
            <a:pPr fontAlgn="auto">
              <a:spcBef>
                <a:spcPts val="0"/>
              </a:spcBef>
              <a:spcAft>
                <a:spcPts val="0"/>
              </a:spcAft>
              <a:defRPr/>
            </a:pPr>
            <a:r>
              <a:rPr lang="en-GB" dirty="0"/>
              <a:t>adverts are also featured.</a:t>
            </a:r>
          </a:p>
        </p:txBody>
      </p:sp>
      <p:sp>
        <p:nvSpPr>
          <p:cNvPr id="6" name="TextBox 5"/>
          <p:cNvSpPr txBox="1"/>
          <p:nvPr/>
        </p:nvSpPr>
        <p:spPr>
          <a:xfrm>
            <a:off x="5357818" y="3933056"/>
            <a:ext cx="3446462" cy="923925"/>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pPr fontAlgn="auto">
              <a:spcBef>
                <a:spcPts val="0"/>
              </a:spcBef>
              <a:spcAft>
                <a:spcPts val="0"/>
              </a:spcAft>
              <a:defRPr/>
            </a:pPr>
            <a:r>
              <a:rPr lang="en-GB" dirty="0"/>
              <a:t>Articles are not peer reviewed, but</a:t>
            </a:r>
          </a:p>
          <a:p>
            <a:pPr fontAlgn="auto">
              <a:spcBef>
                <a:spcPts val="0"/>
              </a:spcBef>
              <a:spcAft>
                <a:spcPts val="0"/>
              </a:spcAft>
              <a:defRPr/>
            </a:pPr>
            <a:r>
              <a:rPr lang="en-GB" dirty="0"/>
              <a:t>are usually written by people with </a:t>
            </a:r>
          </a:p>
          <a:p>
            <a:pPr fontAlgn="auto">
              <a:spcBef>
                <a:spcPts val="0"/>
              </a:spcBef>
              <a:spcAft>
                <a:spcPts val="0"/>
              </a:spcAft>
              <a:defRPr/>
            </a:pPr>
            <a:r>
              <a:rPr lang="en-GB" dirty="0"/>
              <a:t>a sound knowledge of the industry.</a:t>
            </a:r>
          </a:p>
        </p:txBody>
      </p:sp>
      <p:sp>
        <p:nvSpPr>
          <p:cNvPr id="7" name="TextBox 6"/>
          <p:cNvSpPr txBox="1"/>
          <p:nvPr/>
        </p:nvSpPr>
        <p:spPr>
          <a:xfrm>
            <a:off x="259692" y="4187893"/>
            <a:ext cx="3808252" cy="120032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fontAlgn="auto">
              <a:spcBef>
                <a:spcPts val="0"/>
              </a:spcBef>
              <a:spcAft>
                <a:spcPts val="0"/>
              </a:spcAft>
              <a:defRPr/>
            </a:pPr>
            <a:r>
              <a:rPr lang="en-GB" dirty="0"/>
              <a:t>You might want to regularly browse some trade journals relating to your industry.  Find them on the journal display shelves in the library or </a:t>
            </a:r>
            <a:r>
              <a:rPr lang="en-GB" b="1" dirty="0">
                <a:hlinkClick r:id="rId4"/>
              </a:rPr>
              <a:t>online</a:t>
            </a:r>
            <a:r>
              <a:rPr lang="en-GB" dirty="0"/>
              <a:t>.</a:t>
            </a:r>
          </a:p>
        </p:txBody>
      </p:sp>
      <p:sp>
        <p:nvSpPr>
          <p:cNvPr id="8" name="TextBox 7"/>
          <p:cNvSpPr txBox="1"/>
          <p:nvPr/>
        </p:nvSpPr>
        <p:spPr>
          <a:xfrm>
            <a:off x="2397069" y="1983383"/>
            <a:ext cx="3384376" cy="36933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fontAlgn="auto">
              <a:spcBef>
                <a:spcPts val="0"/>
              </a:spcBef>
              <a:spcAft>
                <a:spcPts val="0"/>
              </a:spcAft>
              <a:defRPr/>
            </a:pPr>
            <a:r>
              <a:rPr lang="en-GB" dirty="0"/>
              <a:t>They may be printed or electronic.</a:t>
            </a:r>
          </a:p>
        </p:txBody>
      </p:sp>
      <p:sp>
        <p:nvSpPr>
          <p:cNvPr id="11" name="TextBox 10"/>
          <p:cNvSpPr txBox="1"/>
          <p:nvPr/>
        </p:nvSpPr>
        <p:spPr>
          <a:xfrm>
            <a:off x="4286250" y="214313"/>
            <a:ext cx="3590925" cy="646112"/>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pPr fontAlgn="auto">
              <a:spcBef>
                <a:spcPts val="0"/>
              </a:spcBef>
              <a:spcAft>
                <a:spcPts val="0"/>
              </a:spcAft>
              <a:defRPr/>
            </a:pPr>
            <a:r>
              <a:rPr lang="en-GB" dirty="0"/>
              <a:t>They are published regularly, usually</a:t>
            </a:r>
          </a:p>
          <a:p>
            <a:pPr fontAlgn="auto">
              <a:spcBef>
                <a:spcPts val="0"/>
              </a:spcBef>
              <a:spcAft>
                <a:spcPts val="0"/>
              </a:spcAft>
              <a:defRPr/>
            </a:pPr>
            <a:r>
              <a:rPr lang="en-GB" dirty="0"/>
              <a:t>weekly or monthly.</a:t>
            </a:r>
          </a:p>
        </p:txBody>
      </p:sp>
      <p:pic>
        <p:nvPicPr>
          <p:cNvPr id="13" name="Picture 3" descr="Button to homepage">
            <a:hlinkClick r:id="rId3" action="ppaction://hlinksldjump"/>
          </p:cNvPr>
          <p:cNvPicPr>
            <a:picLocks noChangeAspect="1" noChangeArrowheads="1"/>
          </p:cNvPicPr>
          <p:nvPr/>
        </p:nvPicPr>
        <p:blipFill>
          <a:blip r:embed="rId5" cstate="print"/>
          <a:srcRect/>
          <a:stretch>
            <a:fillRect/>
          </a:stretch>
        </p:blipFill>
        <p:spPr bwMode="auto">
          <a:xfrm>
            <a:off x="8286776" y="214290"/>
            <a:ext cx="642942" cy="642942"/>
          </a:xfrm>
          <a:prstGeom prst="rect">
            <a:avLst/>
          </a:prstGeom>
          <a:noFill/>
        </p:spPr>
      </p:pic>
      <p:sp>
        <p:nvSpPr>
          <p:cNvPr id="15" name="TextBox 14"/>
          <p:cNvSpPr txBox="1"/>
          <p:nvPr/>
        </p:nvSpPr>
        <p:spPr>
          <a:xfrm>
            <a:off x="497852" y="5505078"/>
            <a:ext cx="3243210" cy="1200329"/>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GB" dirty="0"/>
              <a:t>You can find journal articles </a:t>
            </a:r>
          </a:p>
          <a:p>
            <a:r>
              <a:rPr lang="en-GB" dirty="0"/>
              <a:t>in any subject area by searching </a:t>
            </a:r>
          </a:p>
          <a:p>
            <a:r>
              <a:rPr lang="en-GB" b="1" dirty="0">
                <a:hlinkClick r:id="rId6"/>
              </a:rPr>
              <a:t>Discovery</a:t>
            </a:r>
            <a:r>
              <a:rPr lang="en-GB" b="1" dirty="0"/>
              <a:t>.  </a:t>
            </a:r>
            <a:r>
              <a:rPr lang="en-GB" dirty="0"/>
              <a:t>Limit your source type to </a:t>
            </a:r>
            <a:r>
              <a:rPr lang="en-GB" b="1" dirty="0"/>
              <a:t>trade publications.</a:t>
            </a:r>
          </a:p>
        </p:txBody>
      </p:sp>
      <p:sp>
        <p:nvSpPr>
          <p:cNvPr id="16" name="TextBox 15"/>
          <p:cNvSpPr txBox="1"/>
          <p:nvPr/>
        </p:nvSpPr>
        <p:spPr>
          <a:xfrm>
            <a:off x="4802505" y="5085184"/>
            <a:ext cx="4100195" cy="1477328"/>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fontAlgn="auto">
              <a:spcBef>
                <a:spcPts val="0"/>
              </a:spcBef>
              <a:spcAft>
                <a:spcPts val="0"/>
              </a:spcAft>
              <a:defRPr/>
            </a:pPr>
            <a:r>
              <a:rPr lang="en-GB" dirty="0"/>
              <a:t>You can use tools called </a:t>
            </a:r>
            <a:r>
              <a:rPr lang="en-GB" b="1" dirty="0"/>
              <a:t>databases</a:t>
            </a:r>
          </a:p>
          <a:p>
            <a:pPr fontAlgn="auto">
              <a:spcBef>
                <a:spcPts val="0"/>
              </a:spcBef>
              <a:spcAft>
                <a:spcPts val="0"/>
              </a:spcAft>
              <a:defRPr/>
            </a:pPr>
            <a:r>
              <a:rPr lang="en-GB" dirty="0"/>
              <a:t>to help you search the contents</a:t>
            </a:r>
          </a:p>
          <a:p>
            <a:pPr fontAlgn="auto">
              <a:spcBef>
                <a:spcPts val="0"/>
              </a:spcBef>
              <a:spcAft>
                <a:spcPts val="0"/>
              </a:spcAft>
              <a:defRPr/>
            </a:pPr>
            <a:r>
              <a:rPr lang="en-GB" dirty="0"/>
              <a:t>of these and other types of journal.  </a:t>
            </a:r>
          </a:p>
          <a:p>
            <a:pPr fontAlgn="auto">
              <a:spcBef>
                <a:spcPts val="0"/>
              </a:spcBef>
              <a:spcAft>
                <a:spcPts val="0"/>
              </a:spcAft>
              <a:defRPr/>
            </a:pPr>
            <a:r>
              <a:rPr lang="en-GB" dirty="0"/>
              <a:t>Visit the </a:t>
            </a:r>
            <a:r>
              <a:rPr lang="en-GB" b="1" dirty="0">
                <a:hlinkClick r:id="rId7"/>
              </a:rPr>
              <a:t>Subject </a:t>
            </a:r>
            <a:r>
              <a:rPr lang="en-GB" b="1" dirty="0"/>
              <a:t> </a:t>
            </a:r>
            <a:r>
              <a:rPr lang="en-GB" dirty="0"/>
              <a:t>pages to find specific databases for your subject area.</a:t>
            </a:r>
          </a:p>
        </p:txBody>
      </p:sp>
      <p:grpSp>
        <p:nvGrpSpPr>
          <p:cNvPr id="9" name="Group 8"/>
          <p:cNvGrpSpPr/>
          <p:nvPr/>
        </p:nvGrpSpPr>
        <p:grpSpPr>
          <a:xfrm>
            <a:off x="597218" y="3149865"/>
            <a:ext cx="4205287" cy="646330"/>
            <a:chOff x="446851" y="3178417"/>
            <a:chExt cx="4338610" cy="645915"/>
          </a:xfrm>
        </p:grpSpPr>
        <p:sp>
          <p:nvSpPr>
            <p:cNvPr id="17" name="TextBox 16"/>
            <p:cNvSpPr txBox="1"/>
            <p:nvPr/>
          </p:nvSpPr>
          <p:spPr>
            <a:xfrm>
              <a:off x="446851" y="3178417"/>
              <a:ext cx="4338610" cy="645915"/>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GB" dirty="0"/>
                <a:t>Usually referenced as</a:t>
              </a:r>
              <a:r>
                <a:rPr lang="en-GB" b="1" dirty="0">
                  <a:hlinkClick r:id="rId8"/>
                </a:rPr>
                <a:t> </a:t>
              </a:r>
              <a:r>
                <a:rPr lang="en-GB" b="1" dirty="0">
                  <a:hlinkClick r:id="rId9"/>
                </a:rPr>
                <a:t>journal articles</a:t>
              </a:r>
              <a:r>
                <a:rPr lang="en-GB" b="1" dirty="0"/>
                <a:t> </a:t>
              </a:r>
              <a:r>
                <a:rPr lang="en-GB" dirty="0"/>
                <a:t>but sometimes as </a:t>
              </a:r>
              <a:r>
                <a:rPr lang="en-GB" b="1" dirty="0">
                  <a:hlinkClick r:id="rId10"/>
                </a:rPr>
                <a:t>magazines articles</a:t>
              </a:r>
              <a:r>
                <a:rPr lang="en-GB" dirty="0">
                  <a:hlinkClick r:id="rId11"/>
                </a:rPr>
                <a:t>.</a:t>
              </a:r>
              <a:endParaRPr lang="en-GB" dirty="0"/>
            </a:p>
          </p:txBody>
        </p:sp>
        <p:pic>
          <p:nvPicPr>
            <p:cNvPr id="18" name="Picture 17"/>
            <p:cNvPicPr>
              <a:picLocks noChangeAspect="1"/>
            </p:cNvPicPr>
            <p:nvPr/>
          </p:nvPicPr>
          <p:blipFill>
            <a:blip r:embed="rId12"/>
            <a:stretch>
              <a:fillRect/>
            </a:stretch>
          </p:blipFill>
          <p:spPr>
            <a:xfrm>
              <a:off x="4226166" y="3501374"/>
              <a:ext cx="291107" cy="282417"/>
            </a:xfrm>
            <a:prstGeom prst="rect">
              <a:avLst/>
            </a:prstGeom>
          </p:spPr>
        </p:pic>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descr="C:\Documents and Settings\Laptop\Local Settings\Temporary Internet Files\Content.IE5\U1GRCRCX\MPj04224520000[1].jpg"/>
          <p:cNvPicPr>
            <a:picLocks noChangeAspect="1" noChangeArrowheads="1"/>
          </p:cNvPicPr>
          <p:nvPr/>
        </p:nvPicPr>
        <p:blipFill>
          <a:blip r:embed="rId2" cstate="print"/>
          <a:srcRect/>
          <a:stretch>
            <a:fillRect/>
          </a:stretch>
        </p:blipFill>
        <p:spPr bwMode="auto">
          <a:xfrm>
            <a:off x="0" y="0"/>
            <a:ext cx="9675813" cy="6858000"/>
          </a:xfrm>
          <a:prstGeom prst="rect">
            <a:avLst/>
          </a:prstGeom>
          <a:noFill/>
          <a:ln w="9525">
            <a:noFill/>
            <a:miter lim="800000"/>
            <a:headEnd/>
            <a:tailEnd/>
          </a:ln>
        </p:spPr>
      </p:pic>
      <p:sp>
        <p:nvSpPr>
          <p:cNvPr id="2" name="TextBox 1">
            <a:hlinkClick r:id="rId3" action="ppaction://hlinksldjump"/>
          </p:cNvPr>
          <p:cNvSpPr txBox="1"/>
          <p:nvPr/>
        </p:nvSpPr>
        <p:spPr>
          <a:xfrm>
            <a:off x="3714744" y="2428868"/>
            <a:ext cx="2781300" cy="461963"/>
          </a:xfrm>
          <a:prstGeom prst="rect">
            <a:avLst/>
          </a:prstGeom>
        </p:spPr>
        <p:style>
          <a:lnRef idx="0">
            <a:schemeClr val="accent4"/>
          </a:lnRef>
          <a:fillRef idx="3">
            <a:schemeClr val="accent4"/>
          </a:fillRef>
          <a:effectRef idx="3">
            <a:schemeClr val="accent4"/>
          </a:effectRef>
          <a:fontRef idx="minor">
            <a:schemeClr val="lt1"/>
          </a:fontRef>
        </p:style>
        <p:txBody>
          <a:bodyPr wrap="none">
            <a:spAutoFit/>
          </a:bodyPr>
          <a:lstStyle/>
          <a:p>
            <a:pPr fontAlgn="auto">
              <a:spcBef>
                <a:spcPts val="0"/>
              </a:spcBef>
              <a:spcAft>
                <a:spcPts val="0"/>
              </a:spcAft>
              <a:defRPr/>
            </a:pPr>
            <a:r>
              <a:rPr lang="en-GB" sz="2400" b="1" dirty="0"/>
              <a:t>Academic Textbooks</a:t>
            </a:r>
          </a:p>
        </p:txBody>
      </p:sp>
      <p:sp>
        <p:nvSpPr>
          <p:cNvPr id="3" name="TextBox 2"/>
          <p:cNvSpPr txBox="1"/>
          <p:nvPr/>
        </p:nvSpPr>
        <p:spPr>
          <a:xfrm>
            <a:off x="5105394" y="1223353"/>
            <a:ext cx="3888432" cy="92333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fontAlgn="auto">
              <a:spcBef>
                <a:spcPts val="0"/>
              </a:spcBef>
              <a:spcAft>
                <a:spcPts val="0"/>
              </a:spcAft>
              <a:defRPr/>
            </a:pPr>
            <a:r>
              <a:rPr lang="en-GB" dirty="0"/>
              <a:t>They present well established ideas</a:t>
            </a:r>
          </a:p>
          <a:p>
            <a:pPr fontAlgn="auto">
              <a:spcBef>
                <a:spcPts val="0"/>
              </a:spcBef>
              <a:spcAft>
                <a:spcPts val="0"/>
              </a:spcAft>
              <a:defRPr/>
            </a:pPr>
            <a:r>
              <a:rPr lang="en-GB" dirty="0"/>
              <a:t>and theories and usually cover a</a:t>
            </a:r>
          </a:p>
          <a:p>
            <a:pPr fontAlgn="auto">
              <a:spcBef>
                <a:spcPts val="0"/>
              </a:spcBef>
              <a:spcAft>
                <a:spcPts val="0"/>
              </a:spcAft>
              <a:defRPr/>
            </a:pPr>
            <a:r>
              <a:rPr lang="en-GB" dirty="0"/>
              <a:t>broad topic area in considerable detail.</a:t>
            </a:r>
          </a:p>
        </p:txBody>
      </p:sp>
      <p:sp>
        <p:nvSpPr>
          <p:cNvPr id="5" name="TextBox 4"/>
          <p:cNvSpPr txBox="1"/>
          <p:nvPr/>
        </p:nvSpPr>
        <p:spPr>
          <a:xfrm>
            <a:off x="144454" y="207690"/>
            <a:ext cx="4429127" cy="147732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fontAlgn="auto">
              <a:spcBef>
                <a:spcPts val="0"/>
              </a:spcBef>
              <a:spcAft>
                <a:spcPts val="0"/>
              </a:spcAft>
              <a:defRPr/>
            </a:pPr>
            <a:r>
              <a:rPr lang="en-GB" dirty="0"/>
              <a:t>Use these when you want an introduction</a:t>
            </a:r>
          </a:p>
          <a:p>
            <a:pPr fontAlgn="auto">
              <a:spcBef>
                <a:spcPts val="0"/>
              </a:spcBef>
              <a:spcAft>
                <a:spcPts val="0"/>
              </a:spcAft>
              <a:defRPr/>
            </a:pPr>
            <a:r>
              <a:rPr lang="en-GB" dirty="0"/>
              <a:t>to a topic area.  You are unlikely to read a book from cover to cover. Use the contents page and index to help you locate what you want to find out about.</a:t>
            </a:r>
          </a:p>
        </p:txBody>
      </p:sp>
      <p:sp>
        <p:nvSpPr>
          <p:cNvPr id="6" name="TextBox 5"/>
          <p:cNvSpPr txBox="1"/>
          <p:nvPr/>
        </p:nvSpPr>
        <p:spPr>
          <a:xfrm>
            <a:off x="5200623" y="3248621"/>
            <a:ext cx="3793203" cy="92333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fontAlgn="auto">
              <a:spcBef>
                <a:spcPts val="0"/>
              </a:spcBef>
              <a:spcAft>
                <a:spcPts val="0"/>
              </a:spcAft>
              <a:defRPr/>
            </a:pPr>
            <a:r>
              <a:rPr lang="en-GB" dirty="0"/>
              <a:t>They are reviewed by an editorial</a:t>
            </a:r>
          </a:p>
          <a:p>
            <a:pPr fontAlgn="auto">
              <a:spcBef>
                <a:spcPts val="0"/>
              </a:spcBef>
              <a:spcAft>
                <a:spcPts val="0"/>
              </a:spcAft>
              <a:defRPr/>
            </a:pPr>
            <a:r>
              <a:rPr lang="en-GB" dirty="0"/>
              <a:t>board so you can usually trust that the content is reliable and accurate.</a:t>
            </a:r>
          </a:p>
        </p:txBody>
      </p:sp>
      <p:sp>
        <p:nvSpPr>
          <p:cNvPr id="10" name="TextBox 9"/>
          <p:cNvSpPr txBox="1"/>
          <p:nvPr/>
        </p:nvSpPr>
        <p:spPr>
          <a:xfrm>
            <a:off x="827584" y="3755127"/>
            <a:ext cx="3125787" cy="1200150"/>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pPr fontAlgn="auto">
              <a:spcBef>
                <a:spcPts val="0"/>
              </a:spcBef>
              <a:spcAft>
                <a:spcPts val="0"/>
              </a:spcAft>
              <a:defRPr/>
            </a:pPr>
            <a:r>
              <a:rPr lang="en-GB" dirty="0"/>
              <a:t>The book may be edited and</a:t>
            </a:r>
          </a:p>
          <a:p>
            <a:pPr fontAlgn="auto">
              <a:spcBef>
                <a:spcPts val="0"/>
              </a:spcBef>
              <a:spcAft>
                <a:spcPts val="0"/>
              </a:spcAft>
              <a:defRPr/>
            </a:pPr>
            <a:r>
              <a:rPr lang="en-GB" dirty="0"/>
              <a:t>divided into chapters which are</a:t>
            </a:r>
          </a:p>
          <a:p>
            <a:pPr fontAlgn="auto">
              <a:spcBef>
                <a:spcPts val="0"/>
              </a:spcBef>
              <a:spcAft>
                <a:spcPts val="0"/>
              </a:spcAft>
              <a:defRPr/>
            </a:pPr>
            <a:r>
              <a:rPr lang="en-GB" dirty="0"/>
              <a:t>written by different authors</a:t>
            </a:r>
          </a:p>
          <a:p>
            <a:pPr fontAlgn="auto">
              <a:spcBef>
                <a:spcPts val="0"/>
              </a:spcBef>
              <a:spcAft>
                <a:spcPts val="0"/>
              </a:spcAft>
              <a:defRPr/>
            </a:pPr>
            <a:r>
              <a:rPr lang="en-GB" dirty="0"/>
              <a:t>but relate to the main theme.</a:t>
            </a:r>
          </a:p>
        </p:txBody>
      </p:sp>
      <p:sp>
        <p:nvSpPr>
          <p:cNvPr id="11" name="TextBox 10"/>
          <p:cNvSpPr txBox="1"/>
          <p:nvPr/>
        </p:nvSpPr>
        <p:spPr>
          <a:xfrm>
            <a:off x="396540" y="2996984"/>
            <a:ext cx="2389187" cy="646113"/>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pPr fontAlgn="auto">
              <a:spcBef>
                <a:spcPts val="0"/>
              </a:spcBef>
              <a:spcAft>
                <a:spcPts val="0"/>
              </a:spcAft>
              <a:defRPr/>
            </a:pPr>
            <a:r>
              <a:rPr lang="en-GB" dirty="0"/>
              <a:t>Format may be printed </a:t>
            </a:r>
          </a:p>
          <a:p>
            <a:pPr fontAlgn="auto">
              <a:spcBef>
                <a:spcPts val="0"/>
              </a:spcBef>
              <a:spcAft>
                <a:spcPts val="0"/>
              </a:spcAft>
              <a:defRPr/>
            </a:pPr>
            <a:r>
              <a:rPr lang="en-GB" dirty="0"/>
              <a:t>or electronic.</a:t>
            </a:r>
          </a:p>
        </p:txBody>
      </p:sp>
      <p:pic>
        <p:nvPicPr>
          <p:cNvPr id="13" name="Picture 3" descr="Button to homepage">
            <a:hlinkClick r:id="rId3" action="ppaction://hlinksldjump"/>
          </p:cNvPr>
          <p:cNvPicPr>
            <a:picLocks noChangeAspect="1" noChangeArrowheads="1"/>
          </p:cNvPicPr>
          <p:nvPr/>
        </p:nvPicPr>
        <p:blipFill>
          <a:blip r:embed="rId4" cstate="print"/>
          <a:srcRect/>
          <a:stretch>
            <a:fillRect/>
          </a:stretch>
        </p:blipFill>
        <p:spPr bwMode="auto">
          <a:xfrm>
            <a:off x="8501058" y="142852"/>
            <a:ext cx="642942" cy="642942"/>
          </a:xfrm>
          <a:prstGeom prst="rect">
            <a:avLst/>
          </a:prstGeom>
          <a:noFill/>
        </p:spPr>
      </p:pic>
      <p:sp>
        <p:nvSpPr>
          <p:cNvPr id="16" name="TextBox 15"/>
          <p:cNvSpPr txBox="1"/>
          <p:nvPr/>
        </p:nvSpPr>
        <p:spPr>
          <a:xfrm>
            <a:off x="665401" y="5268642"/>
            <a:ext cx="4142834" cy="1477328"/>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GB" dirty="0"/>
              <a:t>Use the </a:t>
            </a:r>
            <a:r>
              <a:rPr lang="en-GB" b="1" dirty="0">
                <a:hlinkClick r:id="rId5"/>
              </a:rPr>
              <a:t>Library Catalogue</a:t>
            </a:r>
            <a:r>
              <a:rPr lang="en-GB" b="1" dirty="0">
                <a:hlinkClick r:id="rId6"/>
              </a:rPr>
              <a:t> </a:t>
            </a:r>
            <a:r>
              <a:rPr lang="en-GB" dirty="0"/>
              <a:t>to find printed or electronic books in the University of Portsmouth Library.  Alternatively search </a:t>
            </a:r>
            <a:r>
              <a:rPr lang="en-GB" b="1" dirty="0">
                <a:hlinkClick r:id="rId7"/>
              </a:rPr>
              <a:t>Discovery</a:t>
            </a:r>
            <a:r>
              <a:rPr lang="en-GB" b="1" dirty="0"/>
              <a:t> </a:t>
            </a:r>
            <a:r>
              <a:rPr lang="en-GB" dirty="0"/>
              <a:t>and limit your source type to </a:t>
            </a:r>
            <a:r>
              <a:rPr lang="en-GB" b="1" dirty="0"/>
              <a:t>books</a:t>
            </a:r>
            <a:r>
              <a:rPr lang="en-GB" dirty="0"/>
              <a:t> and </a:t>
            </a:r>
            <a:r>
              <a:rPr lang="en-GB" b="1" dirty="0" err="1"/>
              <a:t>ebooks</a:t>
            </a:r>
            <a:r>
              <a:rPr lang="en-GB" b="1" dirty="0"/>
              <a:t>.</a:t>
            </a:r>
            <a:endParaRPr lang="en-GB" dirty="0"/>
          </a:p>
        </p:txBody>
      </p:sp>
      <p:sp>
        <p:nvSpPr>
          <p:cNvPr id="17" name="TextBox 16"/>
          <p:cNvSpPr txBox="1"/>
          <p:nvPr/>
        </p:nvSpPr>
        <p:spPr>
          <a:xfrm>
            <a:off x="5302969" y="4819359"/>
            <a:ext cx="4165575" cy="92333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GB" dirty="0"/>
              <a:t>Find out what books are available by </a:t>
            </a:r>
          </a:p>
          <a:p>
            <a:r>
              <a:rPr lang="en-GB" dirty="0"/>
              <a:t>searching </a:t>
            </a:r>
            <a:r>
              <a:rPr lang="en-GB" b="1" dirty="0">
                <a:hlinkClick r:id="rId8"/>
              </a:rPr>
              <a:t>Library Hub Discover </a:t>
            </a:r>
            <a:r>
              <a:rPr lang="en-GB" dirty="0"/>
              <a:t>or an online bookshop such as </a:t>
            </a:r>
            <a:r>
              <a:rPr lang="en-GB" b="1" dirty="0">
                <a:hlinkClick r:id="rId9"/>
              </a:rPr>
              <a:t>Blackwell’s</a:t>
            </a:r>
            <a:r>
              <a:rPr lang="en-GB" b="1" dirty="0"/>
              <a:t>.</a:t>
            </a:r>
            <a:endParaRPr lang="en-GB" dirty="0"/>
          </a:p>
        </p:txBody>
      </p:sp>
      <p:grpSp>
        <p:nvGrpSpPr>
          <p:cNvPr id="14" name="Group 13"/>
          <p:cNvGrpSpPr/>
          <p:nvPr/>
        </p:nvGrpSpPr>
        <p:grpSpPr>
          <a:xfrm>
            <a:off x="211122" y="1908874"/>
            <a:ext cx="2818409" cy="923330"/>
            <a:chOff x="-41245" y="2044002"/>
            <a:chExt cx="3326826" cy="923330"/>
          </a:xfrm>
        </p:grpSpPr>
        <p:sp>
          <p:nvSpPr>
            <p:cNvPr id="15" name="TextBox 14"/>
            <p:cNvSpPr txBox="1"/>
            <p:nvPr/>
          </p:nvSpPr>
          <p:spPr>
            <a:xfrm>
              <a:off x="-41245" y="2044002"/>
              <a:ext cx="3326826" cy="92333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GB" dirty="0"/>
                <a:t>Find out how to reference</a:t>
              </a:r>
            </a:p>
            <a:p>
              <a:r>
                <a:rPr lang="en-GB" b="1" dirty="0">
                  <a:hlinkClick r:id="rId10"/>
                </a:rPr>
                <a:t>books</a:t>
              </a:r>
              <a:r>
                <a:rPr lang="en-GB" dirty="0"/>
                <a:t>, including chapters in edited books.</a:t>
              </a:r>
              <a:endParaRPr lang="en-GB" b="1" dirty="0"/>
            </a:p>
          </p:txBody>
        </p:sp>
        <p:pic>
          <p:nvPicPr>
            <p:cNvPr id="18" name="Picture 17"/>
            <p:cNvPicPr>
              <a:picLocks noChangeAspect="1"/>
            </p:cNvPicPr>
            <p:nvPr/>
          </p:nvPicPr>
          <p:blipFill>
            <a:blip r:embed="rId11"/>
            <a:stretch>
              <a:fillRect/>
            </a:stretch>
          </p:blipFill>
          <p:spPr>
            <a:xfrm>
              <a:off x="2860592" y="2650397"/>
              <a:ext cx="274409" cy="266217"/>
            </a:xfrm>
            <a:prstGeom prst="rect">
              <a:avLst/>
            </a:prstGeom>
          </p:spPr>
        </p:pic>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3" descr="C:\Documents and Settings\Laptop\Local Settings\Temporary Internet Files\Content.IE5\EHOBQF4R\MPj04277090000[1].jpg"/>
          <p:cNvPicPr>
            <a:picLocks noChangeAspect="1" noChangeArrowheads="1"/>
          </p:cNvPicPr>
          <p:nvPr/>
        </p:nvPicPr>
        <p:blipFill>
          <a:blip r:embed="rId2" cstate="print"/>
          <a:srcRect/>
          <a:stretch>
            <a:fillRect/>
          </a:stretch>
        </p:blipFill>
        <p:spPr bwMode="auto">
          <a:xfrm>
            <a:off x="1071538" y="0"/>
            <a:ext cx="6858000" cy="6858000"/>
          </a:xfrm>
          <a:prstGeom prst="rect">
            <a:avLst/>
          </a:prstGeom>
          <a:noFill/>
          <a:ln w="9525">
            <a:noFill/>
            <a:miter lim="800000"/>
            <a:headEnd/>
            <a:tailEnd/>
          </a:ln>
        </p:spPr>
      </p:pic>
      <p:sp>
        <p:nvSpPr>
          <p:cNvPr id="2" name="TextBox 1">
            <a:hlinkClick r:id="rId3" action="ppaction://hlinksldjump"/>
          </p:cNvPr>
          <p:cNvSpPr txBox="1"/>
          <p:nvPr/>
        </p:nvSpPr>
        <p:spPr>
          <a:xfrm>
            <a:off x="3209184" y="2162909"/>
            <a:ext cx="2312973" cy="830997"/>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pPr fontAlgn="auto">
              <a:spcBef>
                <a:spcPts val="0"/>
              </a:spcBef>
              <a:spcAft>
                <a:spcPts val="0"/>
              </a:spcAft>
              <a:defRPr/>
            </a:pPr>
            <a:r>
              <a:rPr lang="en-GB" sz="2400" b="1" dirty="0"/>
              <a:t>Peer-Reviewed Journal Articles</a:t>
            </a:r>
          </a:p>
        </p:txBody>
      </p:sp>
      <p:sp>
        <p:nvSpPr>
          <p:cNvPr id="3" name="TextBox 2"/>
          <p:cNvSpPr txBox="1"/>
          <p:nvPr/>
        </p:nvSpPr>
        <p:spPr>
          <a:xfrm>
            <a:off x="214282" y="1214422"/>
            <a:ext cx="3727367" cy="646331"/>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pPr fontAlgn="auto">
              <a:spcBef>
                <a:spcPts val="0"/>
              </a:spcBef>
              <a:spcAft>
                <a:spcPts val="0"/>
              </a:spcAft>
              <a:defRPr/>
            </a:pPr>
            <a:r>
              <a:rPr lang="en-GB" dirty="0"/>
              <a:t>Use these when you know that you </a:t>
            </a:r>
          </a:p>
          <a:p>
            <a:pPr fontAlgn="auto">
              <a:spcBef>
                <a:spcPts val="0"/>
              </a:spcBef>
              <a:spcAft>
                <a:spcPts val="0"/>
              </a:spcAft>
              <a:defRPr/>
            </a:pPr>
            <a:r>
              <a:rPr lang="en-GB" dirty="0"/>
              <a:t>want specific, academic information.</a:t>
            </a:r>
          </a:p>
        </p:txBody>
      </p:sp>
      <p:sp>
        <p:nvSpPr>
          <p:cNvPr id="4" name="TextBox 3"/>
          <p:cNvSpPr txBox="1"/>
          <p:nvPr/>
        </p:nvSpPr>
        <p:spPr>
          <a:xfrm>
            <a:off x="6000760" y="1357298"/>
            <a:ext cx="2884488" cy="646113"/>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pPr fontAlgn="auto">
              <a:spcBef>
                <a:spcPts val="0"/>
              </a:spcBef>
              <a:spcAft>
                <a:spcPts val="0"/>
              </a:spcAft>
              <a:defRPr/>
            </a:pPr>
            <a:r>
              <a:rPr lang="en-GB" dirty="0"/>
              <a:t>They are published regularly,</a:t>
            </a:r>
          </a:p>
          <a:p>
            <a:pPr fontAlgn="auto">
              <a:spcBef>
                <a:spcPts val="0"/>
              </a:spcBef>
              <a:spcAft>
                <a:spcPts val="0"/>
              </a:spcAft>
              <a:defRPr/>
            </a:pPr>
            <a:r>
              <a:rPr lang="en-GB" dirty="0"/>
              <a:t>usually monthly or quarterly.</a:t>
            </a:r>
          </a:p>
        </p:txBody>
      </p:sp>
      <p:sp>
        <p:nvSpPr>
          <p:cNvPr id="5" name="TextBox 4"/>
          <p:cNvSpPr txBox="1"/>
          <p:nvPr/>
        </p:nvSpPr>
        <p:spPr>
          <a:xfrm>
            <a:off x="148175" y="3678152"/>
            <a:ext cx="2341563" cy="646113"/>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fontAlgn="auto">
              <a:spcBef>
                <a:spcPts val="0"/>
              </a:spcBef>
              <a:spcAft>
                <a:spcPts val="0"/>
              </a:spcAft>
              <a:defRPr/>
            </a:pPr>
            <a:r>
              <a:rPr lang="en-GB" dirty="0"/>
              <a:t>They may be in printed</a:t>
            </a:r>
          </a:p>
          <a:p>
            <a:pPr fontAlgn="auto">
              <a:spcBef>
                <a:spcPts val="0"/>
              </a:spcBef>
              <a:spcAft>
                <a:spcPts val="0"/>
              </a:spcAft>
              <a:defRPr/>
            </a:pPr>
            <a:r>
              <a:rPr lang="en-GB" dirty="0"/>
              <a:t>or electronic format.</a:t>
            </a:r>
          </a:p>
        </p:txBody>
      </p:sp>
      <p:sp>
        <p:nvSpPr>
          <p:cNvPr id="6" name="TextBox 5"/>
          <p:cNvSpPr txBox="1"/>
          <p:nvPr/>
        </p:nvSpPr>
        <p:spPr>
          <a:xfrm>
            <a:off x="2812526" y="3678152"/>
            <a:ext cx="2898775" cy="923925"/>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pPr fontAlgn="auto">
              <a:spcBef>
                <a:spcPts val="0"/>
              </a:spcBef>
              <a:spcAft>
                <a:spcPts val="0"/>
              </a:spcAft>
              <a:defRPr/>
            </a:pPr>
            <a:r>
              <a:rPr lang="en-GB" dirty="0"/>
              <a:t>If you are an undergraduate,</a:t>
            </a:r>
          </a:p>
          <a:p>
            <a:pPr fontAlgn="auto">
              <a:spcBef>
                <a:spcPts val="0"/>
              </a:spcBef>
              <a:spcAft>
                <a:spcPts val="0"/>
              </a:spcAft>
              <a:defRPr/>
            </a:pPr>
            <a:r>
              <a:rPr lang="en-GB" dirty="0"/>
              <a:t>you are unlikely to browse </a:t>
            </a:r>
          </a:p>
          <a:p>
            <a:pPr fontAlgn="auto">
              <a:spcBef>
                <a:spcPts val="0"/>
              </a:spcBef>
              <a:spcAft>
                <a:spcPts val="0"/>
              </a:spcAft>
              <a:defRPr/>
            </a:pPr>
            <a:r>
              <a:rPr lang="en-GB" dirty="0"/>
              <a:t>scholarly journals.</a:t>
            </a:r>
          </a:p>
        </p:txBody>
      </p:sp>
      <p:sp>
        <p:nvSpPr>
          <p:cNvPr id="7" name="TextBox 6"/>
          <p:cNvSpPr txBox="1"/>
          <p:nvPr/>
        </p:nvSpPr>
        <p:spPr>
          <a:xfrm>
            <a:off x="6215074" y="2928934"/>
            <a:ext cx="2592248" cy="1754326"/>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pPr fontAlgn="auto">
              <a:spcBef>
                <a:spcPts val="0"/>
              </a:spcBef>
              <a:spcAft>
                <a:spcPts val="0"/>
              </a:spcAft>
              <a:defRPr/>
            </a:pPr>
            <a:r>
              <a:rPr lang="en-GB" dirty="0"/>
              <a:t>They contain articles, </a:t>
            </a:r>
          </a:p>
          <a:p>
            <a:pPr fontAlgn="auto">
              <a:spcBef>
                <a:spcPts val="0"/>
              </a:spcBef>
              <a:spcAft>
                <a:spcPts val="0"/>
              </a:spcAft>
              <a:defRPr/>
            </a:pPr>
            <a:r>
              <a:rPr lang="en-GB" dirty="0"/>
              <a:t>written by academics.</a:t>
            </a:r>
          </a:p>
          <a:p>
            <a:pPr fontAlgn="auto">
              <a:spcBef>
                <a:spcPts val="0"/>
              </a:spcBef>
              <a:spcAft>
                <a:spcPts val="0"/>
              </a:spcAft>
              <a:defRPr/>
            </a:pPr>
            <a:r>
              <a:rPr lang="en-GB" dirty="0"/>
              <a:t>The sources used to write</a:t>
            </a:r>
          </a:p>
          <a:p>
            <a:pPr fontAlgn="auto">
              <a:spcBef>
                <a:spcPts val="0"/>
              </a:spcBef>
              <a:spcAft>
                <a:spcPts val="0"/>
              </a:spcAft>
              <a:defRPr/>
            </a:pPr>
            <a:r>
              <a:rPr lang="en-GB" dirty="0"/>
              <a:t>the articles are included</a:t>
            </a:r>
          </a:p>
          <a:p>
            <a:pPr fontAlgn="auto">
              <a:spcBef>
                <a:spcPts val="0"/>
              </a:spcBef>
              <a:spcAft>
                <a:spcPts val="0"/>
              </a:spcAft>
              <a:defRPr/>
            </a:pPr>
            <a:r>
              <a:rPr lang="en-GB" dirty="0"/>
              <a:t>at the end in a Reference</a:t>
            </a:r>
          </a:p>
          <a:p>
            <a:pPr fontAlgn="auto">
              <a:spcBef>
                <a:spcPts val="0"/>
              </a:spcBef>
              <a:spcAft>
                <a:spcPts val="0"/>
              </a:spcAft>
              <a:defRPr/>
            </a:pPr>
            <a:r>
              <a:rPr lang="en-GB" dirty="0"/>
              <a:t>List or Bibliography.</a:t>
            </a:r>
          </a:p>
        </p:txBody>
      </p:sp>
      <p:sp>
        <p:nvSpPr>
          <p:cNvPr id="8" name="TextBox 7"/>
          <p:cNvSpPr txBox="1"/>
          <p:nvPr/>
        </p:nvSpPr>
        <p:spPr>
          <a:xfrm>
            <a:off x="4522260" y="5005744"/>
            <a:ext cx="4100195" cy="1477328"/>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fontAlgn="auto">
              <a:spcBef>
                <a:spcPts val="0"/>
              </a:spcBef>
              <a:spcAft>
                <a:spcPts val="0"/>
              </a:spcAft>
              <a:defRPr/>
            </a:pPr>
            <a:r>
              <a:rPr lang="en-GB" dirty="0"/>
              <a:t>You can use tools called </a:t>
            </a:r>
            <a:r>
              <a:rPr lang="en-GB" b="1" dirty="0"/>
              <a:t>databases</a:t>
            </a:r>
          </a:p>
          <a:p>
            <a:pPr fontAlgn="auto">
              <a:spcBef>
                <a:spcPts val="0"/>
              </a:spcBef>
              <a:spcAft>
                <a:spcPts val="0"/>
              </a:spcAft>
              <a:defRPr/>
            </a:pPr>
            <a:r>
              <a:rPr lang="en-GB" dirty="0"/>
              <a:t>to help you search the contents</a:t>
            </a:r>
          </a:p>
          <a:p>
            <a:pPr fontAlgn="auto">
              <a:spcBef>
                <a:spcPts val="0"/>
              </a:spcBef>
              <a:spcAft>
                <a:spcPts val="0"/>
              </a:spcAft>
              <a:defRPr/>
            </a:pPr>
            <a:r>
              <a:rPr lang="en-GB" dirty="0"/>
              <a:t>of these and other types of journal.  </a:t>
            </a:r>
          </a:p>
          <a:p>
            <a:pPr fontAlgn="auto">
              <a:spcBef>
                <a:spcPts val="0"/>
              </a:spcBef>
              <a:spcAft>
                <a:spcPts val="0"/>
              </a:spcAft>
              <a:defRPr/>
            </a:pPr>
            <a:r>
              <a:rPr lang="en-GB" dirty="0"/>
              <a:t>Visit the </a:t>
            </a:r>
            <a:r>
              <a:rPr lang="en-GB" b="1" dirty="0">
                <a:hlinkClick r:id="rId4"/>
              </a:rPr>
              <a:t>Subject</a:t>
            </a:r>
            <a:r>
              <a:rPr lang="en-GB" b="1" dirty="0">
                <a:hlinkClick r:id="rId5"/>
              </a:rPr>
              <a:t> </a:t>
            </a:r>
            <a:r>
              <a:rPr lang="en-GB" b="1" dirty="0"/>
              <a:t> </a:t>
            </a:r>
            <a:r>
              <a:rPr lang="en-GB" dirty="0"/>
              <a:t>pages to find specific databases for your subject area.</a:t>
            </a:r>
          </a:p>
        </p:txBody>
      </p:sp>
      <p:sp>
        <p:nvSpPr>
          <p:cNvPr id="9" name="TextBox 8"/>
          <p:cNvSpPr txBox="1"/>
          <p:nvPr/>
        </p:nvSpPr>
        <p:spPr>
          <a:xfrm>
            <a:off x="1835696" y="357167"/>
            <a:ext cx="6087507" cy="64633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fontAlgn="auto">
              <a:spcBef>
                <a:spcPts val="0"/>
              </a:spcBef>
              <a:spcAft>
                <a:spcPts val="0"/>
              </a:spcAft>
              <a:defRPr/>
            </a:pPr>
            <a:r>
              <a:rPr lang="en-GB" dirty="0"/>
              <a:t>Articles are peer reviewed, i.e. the quality of the article has been reviewed by an editorial board of experts in that subject.</a:t>
            </a:r>
          </a:p>
        </p:txBody>
      </p:sp>
      <p:pic>
        <p:nvPicPr>
          <p:cNvPr id="13" name="Picture 3" descr="Button to homepage&#10;">
            <a:hlinkClick r:id="rId3" action="ppaction://hlinksldjump"/>
          </p:cNvPr>
          <p:cNvPicPr>
            <a:picLocks noChangeAspect="1" noChangeArrowheads="1"/>
          </p:cNvPicPr>
          <p:nvPr/>
        </p:nvPicPr>
        <p:blipFill>
          <a:blip r:embed="rId6" cstate="print"/>
          <a:srcRect/>
          <a:stretch>
            <a:fillRect/>
          </a:stretch>
        </p:blipFill>
        <p:spPr bwMode="auto">
          <a:xfrm>
            <a:off x="8286776" y="214290"/>
            <a:ext cx="642942" cy="642942"/>
          </a:xfrm>
          <a:prstGeom prst="rect">
            <a:avLst/>
          </a:prstGeom>
          <a:noFill/>
        </p:spPr>
      </p:pic>
      <p:sp>
        <p:nvSpPr>
          <p:cNvPr id="14" name="TextBox 13"/>
          <p:cNvSpPr txBox="1"/>
          <p:nvPr/>
        </p:nvSpPr>
        <p:spPr>
          <a:xfrm>
            <a:off x="323528" y="4997152"/>
            <a:ext cx="3243210" cy="1200329"/>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GB" dirty="0"/>
              <a:t>You can find scholarly articles </a:t>
            </a:r>
          </a:p>
          <a:p>
            <a:r>
              <a:rPr lang="en-GB" dirty="0"/>
              <a:t>in any subject area by searching </a:t>
            </a:r>
          </a:p>
          <a:p>
            <a:r>
              <a:rPr lang="en-GB" b="1" dirty="0">
                <a:hlinkClick r:id="rId7"/>
              </a:rPr>
              <a:t>Discovery</a:t>
            </a:r>
            <a:r>
              <a:rPr lang="en-GB" b="1" dirty="0"/>
              <a:t>.  </a:t>
            </a:r>
            <a:r>
              <a:rPr lang="en-GB" dirty="0"/>
              <a:t>Limit your source type to </a:t>
            </a:r>
            <a:r>
              <a:rPr lang="en-GB" b="1" dirty="0"/>
              <a:t>academic journals.</a:t>
            </a:r>
          </a:p>
        </p:txBody>
      </p:sp>
      <p:grpSp>
        <p:nvGrpSpPr>
          <p:cNvPr id="21" name="Group 20"/>
          <p:cNvGrpSpPr/>
          <p:nvPr/>
        </p:nvGrpSpPr>
        <p:grpSpPr>
          <a:xfrm>
            <a:off x="193754" y="2383125"/>
            <a:ext cx="2618772" cy="646331"/>
            <a:chOff x="-15179" y="2233945"/>
            <a:chExt cx="2804559" cy="646331"/>
          </a:xfrm>
        </p:grpSpPr>
        <p:sp>
          <p:nvSpPr>
            <p:cNvPr id="22" name="TextBox 21"/>
            <p:cNvSpPr txBox="1"/>
            <p:nvPr/>
          </p:nvSpPr>
          <p:spPr>
            <a:xfrm>
              <a:off x="-15179" y="2233945"/>
              <a:ext cx="2804559" cy="646331"/>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GB" dirty="0"/>
                <a:t>Find out how to reference </a:t>
              </a:r>
              <a:r>
                <a:rPr lang="en-GB" b="1" dirty="0">
                  <a:hlinkClick r:id="rId8"/>
                </a:rPr>
                <a:t>journal articles</a:t>
              </a:r>
              <a:endParaRPr lang="en-GB" b="1" dirty="0"/>
            </a:p>
          </p:txBody>
        </p:sp>
        <p:pic>
          <p:nvPicPr>
            <p:cNvPr id="23" name="Picture 22"/>
            <p:cNvPicPr>
              <a:picLocks noChangeAspect="1"/>
            </p:cNvPicPr>
            <p:nvPr/>
          </p:nvPicPr>
          <p:blipFill>
            <a:blip r:embed="rId9"/>
            <a:stretch>
              <a:fillRect/>
            </a:stretch>
          </p:blipFill>
          <p:spPr>
            <a:xfrm>
              <a:off x="2402027" y="2578509"/>
              <a:ext cx="274409" cy="266217"/>
            </a:xfrm>
            <a:prstGeom prst="rect">
              <a:avLst/>
            </a:prstGeom>
          </p:spPr>
        </p:pic>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4" descr="http://farm1.static.flickr.com/117/277264851_ac0f82022f_o.jpg"/>
          <p:cNvPicPr>
            <a:picLocks noChangeAspect="1" noChangeArrowheads="1"/>
          </p:cNvPicPr>
          <p:nvPr/>
        </p:nvPicPr>
        <p:blipFill>
          <a:blip r:embed="rId2" cstate="print"/>
          <a:srcRect/>
          <a:stretch>
            <a:fillRect/>
          </a:stretch>
        </p:blipFill>
        <p:spPr bwMode="auto">
          <a:xfrm>
            <a:off x="0" y="0"/>
            <a:ext cx="9144000" cy="6858002"/>
          </a:xfrm>
          <a:prstGeom prst="rect">
            <a:avLst/>
          </a:prstGeom>
          <a:noFill/>
        </p:spPr>
      </p:pic>
      <p:sp>
        <p:nvSpPr>
          <p:cNvPr id="4" name="TextBox 3">
            <a:hlinkClick r:id="rId3" action="ppaction://hlinksldjump"/>
          </p:cNvPr>
          <p:cNvSpPr txBox="1"/>
          <p:nvPr/>
        </p:nvSpPr>
        <p:spPr>
          <a:xfrm>
            <a:off x="3357563" y="2571750"/>
            <a:ext cx="2562225" cy="461963"/>
          </a:xfrm>
          <a:prstGeom prst="rect">
            <a:avLst/>
          </a:prstGeom>
          <a:ln>
            <a:solidFill>
              <a:schemeClr val="tx1">
                <a:lumMod val="85000"/>
                <a:lumOff val="15000"/>
              </a:schemeClr>
            </a:solidFill>
          </a:ln>
        </p:spPr>
        <p:style>
          <a:lnRef idx="0">
            <a:schemeClr val="accent4"/>
          </a:lnRef>
          <a:fillRef idx="3">
            <a:schemeClr val="accent4"/>
          </a:fillRef>
          <a:effectRef idx="3">
            <a:schemeClr val="accent4"/>
          </a:effectRef>
          <a:fontRef idx="minor">
            <a:schemeClr val="lt1"/>
          </a:fontRef>
        </p:style>
        <p:txBody>
          <a:bodyPr wrap="none">
            <a:spAutoFit/>
          </a:bodyPr>
          <a:lstStyle/>
          <a:p>
            <a:pPr fontAlgn="auto">
              <a:spcBef>
                <a:spcPts val="0"/>
              </a:spcBef>
              <a:spcAft>
                <a:spcPts val="0"/>
              </a:spcAft>
              <a:defRPr/>
            </a:pPr>
            <a:r>
              <a:rPr lang="en-GB" sz="2400" b="1" dirty="0"/>
              <a:t>Conference Papers</a:t>
            </a:r>
          </a:p>
        </p:txBody>
      </p:sp>
      <p:sp>
        <p:nvSpPr>
          <p:cNvPr id="5" name="TextBox 4"/>
          <p:cNvSpPr txBox="1"/>
          <p:nvPr/>
        </p:nvSpPr>
        <p:spPr>
          <a:xfrm>
            <a:off x="6215063" y="1643063"/>
            <a:ext cx="2462212" cy="923925"/>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pPr fontAlgn="auto">
              <a:spcBef>
                <a:spcPts val="0"/>
              </a:spcBef>
              <a:spcAft>
                <a:spcPts val="0"/>
              </a:spcAft>
              <a:defRPr/>
            </a:pPr>
            <a:r>
              <a:rPr lang="en-GB" dirty="0"/>
              <a:t>Academics present new </a:t>
            </a:r>
          </a:p>
          <a:p>
            <a:pPr fontAlgn="auto">
              <a:spcBef>
                <a:spcPts val="0"/>
              </a:spcBef>
              <a:spcAft>
                <a:spcPts val="0"/>
              </a:spcAft>
              <a:defRPr/>
            </a:pPr>
            <a:r>
              <a:rPr lang="en-GB" dirty="0"/>
              <a:t>ideas and research at </a:t>
            </a:r>
          </a:p>
          <a:p>
            <a:pPr fontAlgn="auto">
              <a:spcBef>
                <a:spcPts val="0"/>
              </a:spcBef>
              <a:spcAft>
                <a:spcPts val="0"/>
              </a:spcAft>
              <a:defRPr/>
            </a:pPr>
            <a:r>
              <a:rPr lang="en-GB" dirty="0"/>
              <a:t>conferences.  </a:t>
            </a:r>
          </a:p>
        </p:txBody>
      </p:sp>
      <p:sp>
        <p:nvSpPr>
          <p:cNvPr id="6" name="TextBox 5"/>
          <p:cNvSpPr txBox="1"/>
          <p:nvPr/>
        </p:nvSpPr>
        <p:spPr>
          <a:xfrm>
            <a:off x="539552" y="3293106"/>
            <a:ext cx="3352456" cy="120032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fontAlgn="auto">
              <a:spcBef>
                <a:spcPts val="0"/>
              </a:spcBef>
              <a:spcAft>
                <a:spcPts val="0"/>
              </a:spcAft>
              <a:defRPr/>
            </a:pPr>
            <a:r>
              <a:rPr lang="en-GB" dirty="0"/>
              <a:t>Papers are presented and </a:t>
            </a:r>
          </a:p>
          <a:p>
            <a:pPr fontAlgn="auto">
              <a:spcBef>
                <a:spcPts val="0"/>
              </a:spcBef>
              <a:spcAft>
                <a:spcPts val="0"/>
              </a:spcAft>
              <a:defRPr/>
            </a:pPr>
            <a:r>
              <a:rPr lang="en-GB" dirty="0"/>
              <a:t>usually written up and published</a:t>
            </a:r>
          </a:p>
          <a:p>
            <a:pPr fontAlgn="auto">
              <a:spcBef>
                <a:spcPts val="0"/>
              </a:spcBef>
              <a:spcAft>
                <a:spcPts val="0"/>
              </a:spcAft>
              <a:defRPr/>
            </a:pPr>
            <a:r>
              <a:rPr lang="en-GB" dirty="0"/>
              <a:t>as ‘proceedings’ which are often peer-reviewed</a:t>
            </a:r>
          </a:p>
        </p:txBody>
      </p:sp>
      <p:sp>
        <p:nvSpPr>
          <p:cNvPr id="7" name="TextBox 6"/>
          <p:cNvSpPr txBox="1"/>
          <p:nvPr/>
        </p:nvSpPr>
        <p:spPr>
          <a:xfrm>
            <a:off x="5214942" y="3786190"/>
            <a:ext cx="2744787" cy="923925"/>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pPr fontAlgn="auto">
              <a:spcBef>
                <a:spcPts val="0"/>
              </a:spcBef>
              <a:spcAft>
                <a:spcPts val="0"/>
              </a:spcAft>
              <a:defRPr/>
            </a:pPr>
            <a:r>
              <a:rPr lang="en-GB" dirty="0"/>
              <a:t>There are opportunities for</a:t>
            </a:r>
          </a:p>
          <a:p>
            <a:pPr fontAlgn="auto">
              <a:spcBef>
                <a:spcPts val="0"/>
              </a:spcBef>
              <a:spcAft>
                <a:spcPts val="0"/>
              </a:spcAft>
              <a:defRPr/>
            </a:pPr>
            <a:r>
              <a:rPr lang="en-GB" dirty="0"/>
              <a:t>debates and discussions to </a:t>
            </a:r>
          </a:p>
          <a:p>
            <a:pPr fontAlgn="auto">
              <a:spcBef>
                <a:spcPts val="0"/>
              </a:spcBef>
              <a:spcAft>
                <a:spcPts val="0"/>
              </a:spcAft>
              <a:defRPr/>
            </a:pPr>
            <a:r>
              <a:rPr lang="en-GB" dirty="0"/>
              <a:t>progress new ideas too.</a:t>
            </a:r>
          </a:p>
        </p:txBody>
      </p:sp>
      <p:sp>
        <p:nvSpPr>
          <p:cNvPr id="8" name="TextBox 7"/>
          <p:cNvSpPr txBox="1"/>
          <p:nvPr/>
        </p:nvSpPr>
        <p:spPr>
          <a:xfrm>
            <a:off x="357188" y="857250"/>
            <a:ext cx="5207451" cy="646331"/>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pPr fontAlgn="auto">
              <a:spcBef>
                <a:spcPts val="0"/>
              </a:spcBef>
              <a:spcAft>
                <a:spcPts val="0"/>
              </a:spcAft>
              <a:defRPr/>
            </a:pPr>
            <a:r>
              <a:rPr lang="en-GB" dirty="0"/>
              <a:t>Refer to these if your topic of interest is very new and</a:t>
            </a:r>
          </a:p>
          <a:p>
            <a:pPr fontAlgn="auto">
              <a:spcBef>
                <a:spcPts val="0"/>
              </a:spcBef>
              <a:spcAft>
                <a:spcPts val="0"/>
              </a:spcAft>
              <a:defRPr/>
            </a:pPr>
            <a:r>
              <a:rPr lang="en-GB" dirty="0"/>
              <a:t> little has been written about it in books and journals.</a:t>
            </a:r>
          </a:p>
        </p:txBody>
      </p:sp>
      <p:pic>
        <p:nvPicPr>
          <p:cNvPr id="38915" name="Picture 3" descr="Button to homepage&#10;">
            <a:hlinkClick r:id="rId3" action="ppaction://hlinksldjump"/>
          </p:cNvPr>
          <p:cNvPicPr>
            <a:picLocks noChangeAspect="1" noChangeArrowheads="1"/>
          </p:cNvPicPr>
          <p:nvPr/>
        </p:nvPicPr>
        <p:blipFill>
          <a:blip r:embed="rId4" cstate="print"/>
          <a:srcRect/>
          <a:stretch>
            <a:fillRect/>
          </a:stretch>
        </p:blipFill>
        <p:spPr bwMode="auto">
          <a:xfrm>
            <a:off x="8286776" y="214290"/>
            <a:ext cx="642942" cy="642942"/>
          </a:xfrm>
          <a:prstGeom prst="rect">
            <a:avLst/>
          </a:prstGeom>
          <a:noFill/>
        </p:spPr>
      </p:pic>
      <p:sp>
        <p:nvSpPr>
          <p:cNvPr id="12" name="TextBox 11"/>
          <p:cNvSpPr txBox="1"/>
          <p:nvPr/>
        </p:nvSpPr>
        <p:spPr>
          <a:xfrm>
            <a:off x="4139953" y="5085184"/>
            <a:ext cx="4537322" cy="1200329"/>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GB" dirty="0"/>
              <a:t>If you want to find conference papers, </a:t>
            </a:r>
            <a:r>
              <a:rPr lang="en-GB" b="1" dirty="0">
                <a:hlinkClick r:id="rId5"/>
              </a:rPr>
              <a:t>Web of Science </a:t>
            </a:r>
            <a:r>
              <a:rPr lang="en-GB" dirty="0"/>
              <a:t>and </a:t>
            </a:r>
            <a:r>
              <a:rPr lang="en-GB" b="1" dirty="0">
                <a:hlinkClick r:id="rId6"/>
              </a:rPr>
              <a:t>Scopus</a:t>
            </a:r>
            <a:r>
              <a:rPr lang="en-GB" dirty="0"/>
              <a:t> </a:t>
            </a:r>
            <a:r>
              <a:rPr lang="en-GB"/>
              <a:t>are two </a:t>
            </a:r>
            <a:r>
              <a:rPr lang="en-GB" b="1" dirty="0"/>
              <a:t>databases</a:t>
            </a:r>
            <a:r>
              <a:rPr lang="en-GB" dirty="0"/>
              <a:t> which index conference proceedings amongst other scholarly sources.</a:t>
            </a:r>
            <a:endParaRPr lang="en-GB" b="1" dirty="0"/>
          </a:p>
        </p:txBody>
      </p:sp>
      <p:sp>
        <p:nvSpPr>
          <p:cNvPr id="14" name="TextBox 13"/>
          <p:cNvSpPr txBox="1"/>
          <p:nvPr/>
        </p:nvSpPr>
        <p:spPr>
          <a:xfrm>
            <a:off x="0" y="6550223"/>
            <a:ext cx="2963953" cy="307777"/>
          </a:xfrm>
          <a:prstGeom prst="rect">
            <a:avLst/>
          </a:prstGeom>
          <a:noFill/>
        </p:spPr>
        <p:txBody>
          <a:bodyPr wrap="none" rtlCol="0">
            <a:spAutoFit/>
          </a:bodyPr>
          <a:lstStyle/>
          <a:p>
            <a:r>
              <a:rPr lang="en-GB" sz="1400" dirty="0">
                <a:solidFill>
                  <a:schemeClr val="bg1"/>
                </a:solidFill>
              </a:rPr>
              <a:t>Crowded Math Course by </a:t>
            </a:r>
            <a:r>
              <a:rPr lang="en-GB" sz="1400" dirty="0" err="1">
                <a:solidFill>
                  <a:schemeClr val="bg1"/>
                </a:solidFill>
              </a:rPr>
              <a:t>thowi</a:t>
            </a:r>
            <a:r>
              <a:rPr lang="en-GB" sz="1400" dirty="0">
                <a:solidFill>
                  <a:schemeClr val="bg1"/>
                </a:solidFill>
              </a:rPr>
              <a:t>, </a:t>
            </a:r>
            <a:r>
              <a:rPr lang="en-GB" sz="1400" dirty="0" err="1">
                <a:solidFill>
                  <a:schemeClr val="bg1"/>
                </a:solidFill>
              </a:rPr>
              <a:t>Flickr</a:t>
            </a:r>
            <a:endParaRPr lang="en-GB" sz="1400" dirty="0">
              <a:solidFill>
                <a:schemeClr val="bg1"/>
              </a:solidFill>
            </a:endParaRPr>
          </a:p>
        </p:txBody>
      </p:sp>
      <p:sp>
        <p:nvSpPr>
          <p:cNvPr id="11" name="TextBox 10"/>
          <p:cNvSpPr txBox="1"/>
          <p:nvPr/>
        </p:nvSpPr>
        <p:spPr>
          <a:xfrm>
            <a:off x="357188" y="5060164"/>
            <a:ext cx="3312845" cy="92333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GB" dirty="0"/>
              <a:t>If you are searching </a:t>
            </a:r>
            <a:r>
              <a:rPr lang="en-GB" b="1" dirty="0">
                <a:hlinkClick r:id="rId7"/>
              </a:rPr>
              <a:t>Discovery</a:t>
            </a:r>
            <a:r>
              <a:rPr lang="en-GB" dirty="0"/>
              <a:t>, choose </a:t>
            </a:r>
            <a:r>
              <a:rPr lang="en-GB" b="1" dirty="0"/>
              <a:t>conference materials </a:t>
            </a:r>
            <a:r>
              <a:rPr lang="en-GB" dirty="0"/>
              <a:t>as the source type.</a:t>
            </a:r>
            <a:endParaRPr lang="en-GB" b="1" dirty="0"/>
          </a:p>
        </p:txBody>
      </p:sp>
      <p:grpSp>
        <p:nvGrpSpPr>
          <p:cNvPr id="15" name="Group 14"/>
          <p:cNvGrpSpPr/>
          <p:nvPr/>
        </p:nvGrpSpPr>
        <p:grpSpPr>
          <a:xfrm>
            <a:off x="233404" y="2070310"/>
            <a:ext cx="2733560" cy="923330"/>
            <a:chOff x="-41245" y="2044003"/>
            <a:chExt cx="2733560" cy="923330"/>
          </a:xfrm>
        </p:grpSpPr>
        <p:sp>
          <p:nvSpPr>
            <p:cNvPr id="3" name="TextBox 2"/>
            <p:cNvSpPr txBox="1"/>
            <p:nvPr/>
          </p:nvSpPr>
          <p:spPr>
            <a:xfrm>
              <a:off x="-41245" y="2044003"/>
              <a:ext cx="2733560" cy="92333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GB" dirty="0"/>
                <a:t>Find out how to reference  </a:t>
              </a:r>
              <a:r>
                <a:rPr lang="en-GB" b="1" dirty="0">
                  <a:hlinkClick r:id="rId8"/>
                </a:rPr>
                <a:t>conference presentations and proceedings</a:t>
              </a:r>
              <a:endParaRPr lang="en-GB" dirty="0"/>
            </a:p>
          </p:txBody>
        </p:sp>
        <p:pic>
          <p:nvPicPr>
            <p:cNvPr id="2" name="Picture 1"/>
            <p:cNvPicPr>
              <a:picLocks noChangeAspect="1"/>
            </p:cNvPicPr>
            <p:nvPr/>
          </p:nvPicPr>
          <p:blipFill>
            <a:blip r:embed="rId9"/>
            <a:stretch>
              <a:fillRect/>
            </a:stretch>
          </p:blipFill>
          <p:spPr>
            <a:xfrm>
              <a:off x="2281127" y="2643315"/>
              <a:ext cx="274409" cy="266217"/>
            </a:xfrm>
            <a:prstGeom prst="rect">
              <a:avLst/>
            </a:prstGeom>
          </p:spPr>
        </p:pic>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6" name="TextBox 5">
            <a:hlinkClick r:id="rId3" action="ppaction://hlinksldjump"/>
          </p:cNvPr>
          <p:cNvSpPr txBox="1"/>
          <p:nvPr/>
        </p:nvSpPr>
        <p:spPr>
          <a:xfrm>
            <a:off x="3771961" y="2635463"/>
            <a:ext cx="1846636" cy="461962"/>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pPr fontAlgn="auto">
              <a:spcBef>
                <a:spcPts val="0"/>
              </a:spcBef>
              <a:spcAft>
                <a:spcPts val="0"/>
              </a:spcAft>
              <a:defRPr/>
            </a:pPr>
            <a:r>
              <a:rPr lang="en-GB" sz="2400" b="1" dirty="0"/>
              <a:t>Social Media</a:t>
            </a:r>
            <a:endParaRPr lang="en-GB" sz="2400" dirty="0"/>
          </a:p>
        </p:txBody>
      </p:sp>
      <p:sp>
        <p:nvSpPr>
          <p:cNvPr id="7" name="TextBox 6"/>
          <p:cNvSpPr txBox="1"/>
          <p:nvPr/>
        </p:nvSpPr>
        <p:spPr>
          <a:xfrm>
            <a:off x="714375" y="1000125"/>
            <a:ext cx="2703513" cy="646113"/>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pPr fontAlgn="auto">
              <a:spcBef>
                <a:spcPts val="0"/>
              </a:spcBef>
              <a:spcAft>
                <a:spcPts val="0"/>
              </a:spcAft>
              <a:defRPr/>
            </a:pPr>
            <a:r>
              <a:rPr lang="en-GB" dirty="0"/>
              <a:t>Useful for finding out what</a:t>
            </a:r>
          </a:p>
          <a:p>
            <a:pPr fontAlgn="auto">
              <a:spcBef>
                <a:spcPts val="0"/>
              </a:spcBef>
              <a:spcAft>
                <a:spcPts val="0"/>
              </a:spcAft>
              <a:defRPr/>
            </a:pPr>
            <a:r>
              <a:rPr lang="en-GB" dirty="0"/>
              <a:t>others are thinking. </a:t>
            </a:r>
          </a:p>
        </p:txBody>
      </p:sp>
      <p:sp>
        <p:nvSpPr>
          <p:cNvPr id="8" name="TextBox 7"/>
          <p:cNvSpPr txBox="1"/>
          <p:nvPr/>
        </p:nvSpPr>
        <p:spPr>
          <a:xfrm>
            <a:off x="4959771" y="1000125"/>
            <a:ext cx="3387796" cy="92333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fontAlgn="auto">
              <a:spcBef>
                <a:spcPts val="0"/>
              </a:spcBef>
              <a:spcAft>
                <a:spcPts val="0"/>
              </a:spcAft>
              <a:defRPr/>
            </a:pPr>
            <a:r>
              <a:rPr lang="en-GB" dirty="0"/>
              <a:t>These include blogs, and tools for sharing photos and information</a:t>
            </a:r>
          </a:p>
          <a:p>
            <a:pPr fontAlgn="auto">
              <a:spcBef>
                <a:spcPts val="0"/>
              </a:spcBef>
              <a:spcAft>
                <a:spcPts val="0"/>
              </a:spcAft>
              <a:defRPr/>
            </a:pPr>
            <a:r>
              <a:rPr lang="en-GB" dirty="0"/>
              <a:t>amongst friends and groups.</a:t>
            </a:r>
          </a:p>
        </p:txBody>
      </p:sp>
      <p:sp>
        <p:nvSpPr>
          <p:cNvPr id="9" name="TextBox 8"/>
          <p:cNvSpPr txBox="1"/>
          <p:nvPr/>
        </p:nvSpPr>
        <p:spPr>
          <a:xfrm>
            <a:off x="5357813" y="3357563"/>
            <a:ext cx="3467100" cy="1200150"/>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pPr fontAlgn="auto">
              <a:spcBef>
                <a:spcPts val="0"/>
              </a:spcBef>
              <a:spcAft>
                <a:spcPts val="0"/>
              </a:spcAft>
              <a:defRPr/>
            </a:pPr>
            <a:r>
              <a:rPr lang="en-GB" dirty="0"/>
              <a:t>Use with caution in your research.</a:t>
            </a:r>
          </a:p>
          <a:p>
            <a:pPr fontAlgn="auto">
              <a:spcBef>
                <a:spcPts val="0"/>
              </a:spcBef>
              <a:spcAft>
                <a:spcPts val="0"/>
              </a:spcAft>
              <a:defRPr/>
            </a:pPr>
            <a:r>
              <a:rPr lang="en-GB" dirty="0"/>
              <a:t>How reliable is the information?</a:t>
            </a:r>
          </a:p>
          <a:p>
            <a:pPr fontAlgn="auto">
              <a:spcBef>
                <a:spcPts val="0"/>
              </a:spcBef>
              <a:spcAft>
                <a:spcPts val="0"/>
              </a:spcAft>
              <a:defRPr/>
            </a:pPr>
            <a:r>
              <a:rPr lang="en-GB" dirty="0"/>
              <a:t>People’s thoughts and feelings can </a:t>
            </a:r>
          </a:p>
          <a:p>
            <a:pPr fontAlgn="auto">
              <a:spcBef>
                <a:spcPts val="0"/>
              </a:spcBef>
              <a:spcAft>
                <a:spcPts val="0"/>
              </a:spcAft>
              <a:defRPr/>
            </a:pPr>
            <a:r>
              <a:rPr lang="en-GB" dirty="0"/>
              <a:t>change too!</a:t>
            </a:r>
          </a:p>
        </p:txBody>
      </p:sp>
      <p:pic>
        <p:nvPicPr>
          <p:cNvPr id="14" name="Picture 3" descr="Button to homepage">
            <a:hlinkClick r:id="rId3" action="ppaction://hlinksldjump"/>
          </p:cNvPr>
          <p:cNvPicPr>
            <a:picLocks noChangeAspect="1" noChangeArrowheads="1"/>
          </p:cNvPicPr>
          <p:nvPr/>
        </p:nvPicPr>
        <p:blipFill>
          <a:blip r:embed="rId4" cstate="print"/>
          <a:srcRect/>
          <a:stretch>
            <a:fillRect/>
          </a:stretch>
        </p:blipFill>
        <p:spPr bwMode="auto">
          <a:xfrm>
            <a:off x="8286776" y="214290"/>
            <a:ext cx="642942" cy="642942"/>
          </a:xfrm>
          <a:prstGeom prst="rect">
            <a:avLst/>
          </a:prstGeom>
          <a:noFill/>
        </p:spPr>
      </p:pic>
      <p:sp>
        <p:nvSpPr>
          <p:cNvPr id="10" name="TextBox 9"/>
          <p:cNvSpPr txBox="1"/>
          <p:nvPr/>
        </p:nvSpPr>
        <p:spPr>
          <a:xfrm>
            <a:off x="642094" y="5500702"/>
            <a:ext cx="8106370" cy="646331"/>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GB" dirty="0"/>
              <a:t>Why not follow </a:t>
            </a:r>
            <a:r>
              <a:rPr lang="en-GB" dirty="0" err="1"/>
              <a:t>UoP</a:t>
            </a:r>
            <a:r>
              <a:rPr lang="en-GB" dirty="0"/>
              <a:t> Library on your favourite social networking resource: </a:t>
            </a:r>
            <a:r>
              <a:rPr lang="en-GB" dirty="0" err="1">
                <a:hlinkClick r:id="rId5"/>
              </a:rPr>
              <a:t>Liblog</a:t>
            </a:r>
            <a:r>
              <a:rPr lang="en-GB" dirty="0"/>
              <a:t>, </a:t>
            </a:r>
            <a:r>
              <a:rPr lang="en-GB" dirty="0">
                <a:hlinkClick r:id="rId6"/>
              </a:rPr>
              <a:t>Facebook</a:t>
            </a:r>
            <a:r>
              <a:rPr lang="en-GB" dirty="0"/>
              <a:t>, </a:t>
            </a:r>
            <a:r>
              <a:rPr lang="en-GB" dirty="0">
                <a:hlinkClick r:id="rId7"/>
              </a:rPr>
              <a:t>Twitter</a:t>
            </a:r>
            <a:r>
              <a:rPr lang="en-GB" dirty="0"/>
              <a:t>, </a:t>
            </a:r>
            <a:r>
              <a:rPr lang="en-GB" dirty="0">
                <a:hlinkClick r:id="rId8"/>
              </a:rPr>
              <a:t>YouTube</a:t>
            </a:r>
            <a:r>
              <a:rPr lang="en-GB" dirty="0"/>
              <a:t> or </a:t>
            </a:r>
            <a:r>
              <a:rPr lang="en-GB" dirty="0">
                <a:hlinkClick r:id="rId9"/>
              </a:rPr>
              <a:t>Instagram</a:t>
            </a:r>
            <a:r>
              <a:rPr lang="en-GB" dirty="0"/>
              <a:t>?</a:t>
            </a:r>
          </a:p>
        </p:txBody>
      </p:sp>
      <p:grpSp>
        <p:nvGrpSpPr>
          <p:cNvPr id="11" name="Group 10"/>
          <p:cNvGrpSpPr/>
          <p:nvPr/>
        </p:nvGrpSpPr>
        <p:grpSpPr>
          <a:xfrm>
            <a:off x="345267" y="2567160"/>
            <a:ext cx="2703513" cy="923330"/>
            <a:chOff x="-41246" y="1493574"/>
            <a:chExt cx="3862128" cy="923330"/>
          </a:xfrm>
        </p:grpSpPr>
        <p:sp>
          <p:nvSpPr>
            <p:cNvPr id="12" name="TextBox 11"/>
            <p:cNvSpPr txBox="1"/>
            <p:nvPr/>
          </p:nvSpPr>
          <p:spPr>
            <a:xfrm>
              <a:off x="-41246" y="1493574"/>
              <a:ext cx="3862128" cy="92333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GB" dirty="0"/>
                <a:t>Find out how to reference</a:t>
              </a:r>
            </a:p>
            <a:p>
              <a:r>
                <a:rPr lang="en-GB" b="1" dirty="0">
                  <a:hlinkClick r:id="rId10"/>
                </a:rPr>
                <a:t>social media </a:t>
              </a:r>
              <a:r>
                <a:rPr lang="en-GB" b="1" dirty="0"/>
                <a:t>and </a:t>
              </a:r>
              <a:r>
                <a:rPr lang="en-GB" b="1" dirty="0">
                  <a:hlinkClick r:id="rId11"/>
                </a:rPr>
                <a:t>blogs</a:t>
              </a:r>
              <a:r>
                <a:rPr lang="en-GB" b="1" dirty="0"/>
                <a:t> </a:t>
              </a:r>
              <a:r>
                <a:rPr lang="en-GB" dirty="0"/>
                <a:t>resources</a:t>
              </a:r>
            </a:p>
          </p:txBody>
        </p:sp>
        <p:pic>
          <p:nvPicPr>
            <p:cNvPr id="13" name="Picture 12"/>
            <p:cNvPicPr>
              <a:picLocks noChangeAspect="1"/>
            </p:cNvPicPr>
            <p:nvPr/>
          </p:nvPicPr>
          <p:blipFill>
            <a:blip r:embed="rId12"/>
            <a:stretch>
              <a:fillRect/>
            </a:stretch>
          </p:blipFill>
          <p:spPr>
            <a:xfrm>
              <a:off x="3367423" y="2089197"/>
              <a:ext cx="324451" cy="266217"/>
            </a:xfrm>
            <a:prstGeom prst="rect">
              <a:avLst/>
            </a:prstGeom>
          </p:spPr>
        </p:pic>
      </p:grpSp>
      <p:sp>
        <p:nvSpPr>
          <p:cNvPr id="2" name="Rectangle 1"/>
          <p:cNvSpPr/>
          <p:nvPr/>
        </p:nvSpPr>
        <p:spPr>
          <a:xfrm>
            <a:off x="615632" y="4219801"/>
            <a:ext cx="4458567" cy="981423"/>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Social media channels may be the subject of your research, e.g. you may be studying how people present themselves on Instagram.</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1" descr="C:\Documents and Settings\Laptop\Local Settings\Temporary Internet Files\Content.IE5\U1GRCRCX\MPj04330720000[1].jpg"/>
          <p:cNvPicPr>
            <a:picLocks noChangeAspect="1" noChangeArrowheads="1"/>
          </p:cNvPicPr>
          <p:nvPr/>
        </p:nvPicPr>
        <p:blipFill>
          <a:blip r:embed="rId2" cstate="print"/>
          <a:srcRect/>
          <a:stretch>
            <a:fillRect/>
          </a:stretch>
        </p:blipFill>
        <p:spPr bwMode="auto">
          <a:xfrm>
            <a:off x="-327025" y="0"/>
            <a:ext cx="9471025" cy="6858000"/>
          </a:xfrm>
          <a:prstGeom prst="rect">
            <a:avLst/>
          </a:prstGeom>
          <a:noFill/>
          <a:ln w="9525">
            <a:noFill/>
            <a:miter lim="800000"/>
            <a:headEnd/>
            <a:tailEnd/>
          </a:ln>
        </p:spPr>
      </p:pic>
      <p:sp>
        <p:nvSpPr>
          <p:cNvPr id="2" name="TextBox 1">
            <a:hlinkClick r:id="rId3" action="ppaction://hlinksldjump"/>
          </p:cNvPr>
          <p:cNvSpPr txBox="1"/>
          <p:nvPr/>
        </p:nvSpPr>
        <p:spPr>
          <a:xfrm>
            <a:off x="2915816" y="3258344"/>
            <a:ext cx="3500437" cy="461962"/>
          </a:xfrm>
          <a:prstGeom prst="rect">
            <a:avLst/>
          </a:prstGeom>
        </p:spPr>
        <p:style>
          <a:lnRef idx="0">
            <a:schemeClr val="accent4"/>
          </a:lnRef>
          <a:fillRef idx="3">
            <a:schemeClr val="accent4"/>
          </a:fillRef>
          <a:effectRef idx="3">
            <a:schemeClr val="accent4"/>
          </a:effectRef>
          <a:fontRef idx="minor">
            <a:schemeClr val="lt1"/>
          </a:fontRef>
        </p:style>
        <p:txBody>
          <a:bodyPr wrap="none">
            <a:spAutoFit/>
          </a:bodyPr>
          <a:lstStyle/>
          <a:p>
            <a:pPr fontAlgn="auto">
              <a:spcBef>
                <a:spcPts val="0"/>
              </a:spcBef>
              <a:spcAft>
                <a:spcPts val="0"/>
              </a:spcAft>
              <a:defRPr/>
            </a:pPr>
            <a:r>
              <a:rPr lang="en-GB" sz="2400" b="1" dirty="0"/>
              <a:t>Personal Communications</a:t>
            </a:r>
          </a:p>
        </p:txBody>
      </p:sp>
      <p:sp>
        <p:nvSpPr>
          <p:cNvPr id="3" name="TextBox 2"/>
          <p:cNvSpPr txBox="1"/>
          <p:nvPr/>
        </p:nvSpPr>
        <p:spPr>
          <a:xfrm>
            <a:off x="500063" y="928688"/>
            <a:ext cx="3855913" cy="92333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fontAlgn="auto">
              <a:spcBef>
                <a:spcPts val="0"/>
              </a:spcBef>
              <a:spcAft>
                <a:spcPts val="0"/>
              </a:spcAft>
              <a:defRPr/>
            </a:pPr>
            <a:r>
              <a:rPr lang="en-GB" dirty="0"/>
              <a:t>You may use these to add a personal or primary research element to your work. </a:t>
            </a:r>
          </a:p>
        </p:txBody>
      </p:sp>
      <p:sp>
        <p:nvSpPr>
          <p:cNvPr id="4" name="TextBox 3"/>
          <p:cNvSpPr txBox="1"/>
          <p:nvPr/>
        </p:nvSpPr>
        <p:spPr>
          <a:xfrm>
            <a:off x="5143500" y="1643063"/>
            <a:ext cx="3270250" cy="923925"/>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pPr fontAlgn="auto">
              <a:spcBef>
                <a:spcPts val="0"/>
              </a:spcBef>
              <a:spcAft>
                <a:spcPts val="0"/>
              </a:spcAft>
              <a:defRPr/>
            </a:pPr>
            <a:r>
              <a:rPr lang="en-GB" dirty="0"/>
              <a:t>They could be letters, emails or </a:t>
            </a:r>
          </a:p>
          <a:p>
            <a:pPr fontAlgn="auto">
              <a:spcBef>
                <a:spcPts val="0"/>
              </a:spcBef>
              <a:spcAft>
                <a:spcPts val="0"/>
              </a:spcAft>
              <a:defRPr/>
            </a:pPr>
            <a:r>
              <a:rPr lang="en-GB" dirty="0"/>
              <a:t>they could be opinions gathered</a:t>
            </a:r>
          </a:p>
          <a:p>
            <a:pPr fontAlgn="auto">
              <a:spcBef>
                <a:spcPts val="0"/>
              </a:spcBef>
              <a:spcAft>
                <a:spcPts val="0"/>
              </a:spcAft>
              <a:defRPr/>
            </a:pPr>
            <a:r>
              <a:rPr lang="en-GB" dirty="0"/>
              <a:t>from a survey or interview.</a:t>
            </a:r>
          </a:p>
        </p:txBody>
      </p:sp>
      <p:sp>
        <p:nvSpPr>
          <p:cNvPr id="5" name="TextBox 4"/>
          <p:cNvSpPr txBox="1"/>
          <p:nvPr/>
        </p:nvSpPr>
        <p:spPr>
          <a:xfrm>
            <a:off x="4912688" y="4869160"/>
            <a:ext cx="3328987" cy="1200150"/>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pPr fontAlgn="auto">
              <a:spcBef>
                <a:spcPts val="0"/>
              </a:spcBef>
              <a:spcAft>
                <a:spcPts val="0"/>
              </a:spcAft>
              <a:defRPr/>
            </a:pPr>
            <a:r>
              <a:rPr lang="en-GB" dirty="0"/>
              <a:t>You should always ask permission</a:t>
            </a:r>
          </a:p>
          <a:p>
            <a:pPr fontAlgn="auto">
              <a:spcBef>
                <a:spcPts val="0"/>
              </a:spcBef>
              <a:spcAft>
                <a:spcPts val="0"/>
              </a:spcAft>
              <a:defRPr/>
            </a:pPr>
            <a:r>
              <a:rPr lang="en-GB" dirty="0"/>
              <a:t>prior to including personal details</a:t>
            </a:r>
          </a:p>
          <a:p>
            <a:pPr fontAlgn="auto">
              <a:spcBef>
                <a:spcPts val="0"/>
              </a:spcBef>
              <a:spcAft>
                <a:spcPts val="0"/>
              </a:spcAft>
              <a:defRPr/>
            </a:pPr>
            <a:r>
              <a:rPr lang="en-GB" dirty="0"/>
              <a:t>in your work.  Contributors may </a:t>
            </a:r>
          </a:p>
          <a:p>
            <a:pPr fontAlgn="auto">
              <a:spcBef>
                <a:spcPts val="0"/>
              </a:spcBef>
              <a:spcAft>
                <a:spcPts val="0"/>
              </a:spcAft>
              <a:defRPr/>
            </a:pPr>
            <a:r>
              <a:rPr lang="en-GB" dirty="0"/>
              <a:t>prefer to remain anonymous.</a:t>
            </a:r>
          </a:p>
        </p:txBody>
      </p:sp>
      <p:pic>
        <p:nvPicPr>
          <p:cNvPr id="7" name="Picture 3" descr="Button to homepage">
            <a:hlinkClick r:id="rId3" action="ppaction://hlinksldjump"/>
          </p:cNvPr>
          <p:cNvPicPr>
            <a:picLocks noChangeAspect="1" noChangeArrowheads="1"/>
          </p:cNvPicPr>
          <p:nvPr/>
        </p:nvPicPr>
        <p:blipFill>
          <a:blip r:embed="rId4" cstate="print"/>
          <a:srcRect/>
          <a:stretch>
            <a:fillRect/>
          </a:stretch>
        </p:blipFill>
        <p:spPr bwMode="auto">
          <a:xfrm>
            <a:off x="8286776" y="214290"/>
            <a:ext cx="642942" cy="642942"/>
          </a:xfrm>
          <a:prstGeom prst="rect">
            <a:avLst/>
          </a:prstGeom>
          <a:noFill/>
        </p:spPr>
      </p:pic>
      <p:grpSp>
        <p:nvGrpSpPr>
          <p:cNvPr id="8" name="Group 7"/>
          <p:cNvGrpSpPr/>
          <p:nvPr/>
        </p:nvGrpSpPr>
        <p:grpSpPr>
          <a:xfrm>
            <a:off x="33107" y="2391350"/>
            <a:ext cx="2738693" cy="923330"/>
            <a:chOff x="-41245" y="2044002"/>
            <a:chExt cx="3326826" cy="923330"/>
          </a:xfrm>
        </p:grpSpPr>
        <p:sp>
          <p:nvSpPr>
            <p:cNvPr id="9" name="TextBox 8"/>
            <p:cNvSpPr txBox="1"/>
            <p:nvPr/>
          </p:nvSpPr>
          <p:spPr>
            <a:xfrm>
              <a:off x="-41245" y="2044002"/>
              <a:ext cx="3326826" cy="92333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GB" dirty="0"/>
                <a:t>Find out how to refer to</a:t>
              </a:r>
            </a:p>
            <a:p>
              <a:r>
                <a:rPr lang="en-GB" dirty="0"/>
                <a:t>personal and other </a:t>
              </a:r>
              <a:r>
                <a:rPr lang="en-GB" b="1" dirty="0">
                  <a:hlinkClick r:id="rId5"/>
                </a:rPr>
                <a:t>communications</a:t>
              </a:r>
              <a:r>
                <a:rPr lang="en-GB" dirty="0"/>
                <a:t>.</a:t>
              </a:r>
              <a:endParaRPr lang="en-GB" b="1" dirty="0"/>
            </a:p>
          </p:txBody>
        </p:sp>
        <p:pic>
          <p:nvPicPr>
            <p:cNvPr id="10" name="Picture 9"/>
            <p:cNvPicPr>
              <a:picLocks noChangeAspect="1"/>
            </p:cNvPicPr>
            <p:nvPr/>
          </p:nvPicPr>
          <p:blipFill>
            <a:blip r:embed="rId6"/>
            <a:stretch>
              <a:fillRect/>
            </a:stretch>
          </p:blipFill>
          <p:spPr>
            <a:xfrm>
              <a:off x="2868514" y="2644779"/>
              <a:ext cx="324451" cy="266217"/>
            </a:xfrm>
            <a:prstGeom prst="rect">
              <a:avLst/>
            </a:prstGeom>
          </p:spPr>
        </p:pic>
      </p:grpSp>
      <p:sp>
        <p:nvSpPr>
          <p:cNvPr id="11" name="TextBox 10"/>
          <p:cNvSpPr txBox="1"/>
          <p:nvPr/>
        </p:nvSpPr>
        <p:spPr>
          <a:xfrm>
            <a:off x="0" y="4203302"/>
            <a:ext cx="4071966" cy="92333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GB" dirty="0"/>
              <a:t>Find out how to conduct good quality surveys and interviews using </a:t>
            </a:r>
            <a:r>
              <a:rPr lang="en-GB" b="1" dirty="0">
                <a:hlinkClick r:id="rId7"/>
              </a:rPr>
              <a:t>Sage Research Methods</a:t>
            </a:r>
            <a:r>
              <a:rPr lang="en-GB" dirty="0"/>
              <a:t> database.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7" descr="C:\Documents and Settings\Laptop\Local Settings\Temporary Internet Files\Content.IE5\M3YDIXG5\MPj03142690000[1].jpg"/>
          <p:cNvPicPr>
            <a:picLocks noChangeAspect="1" noChangeArrowheads="1"/>
          </p:cNvPicPr>
          <p:nvPr/>
        </p:nvPicPr>
        <p:blipFill>
          <a:blip r:embed="rId2" cstate="print"/>
          <a:srcRect/>
          <a:stretch>
            <a:fillRect/>
          </a:stretch>
        </p:blipFill>
        <p:spPr bwMode="auto">
          <a:xfrm>
            <a:off x="1" y="0"/>
            <a:ext cx="9144000" cy="6858000"/>
          </a:xfrm>
          <a:prstGeom prst="rect">
            <a:avLst/>
          </a:prstGeom>
          <a:ln>
            <a:headEnd/>
            <a:tailEnd/>
          </a:ln>
        </p:spPr>
        <p:style>
          <a:lnRef idx="0">
            <a:schemeClr val="accent3"/>
          </a:lnRef>
          <a:fillRef idx="3">
            <a:schemeClr val="accent3"/>
          </a:fillRef>
          <a:effectRef idx="3">
            <a:schemeClr val="accent3"/>
          </a:effectRef>
          <a:fontRef idx="minor">
            <a:schemeClr val="lt1"/>
          </a:fontRef>
        </p:style>
      </p:pic>
      <p:sp>
        <p:nvSpPr>
          <p:cNvPr id="2" name="TextBox 1">
            <a:hlinkClick r:id="rId3" action="ppaction://hlinksldjump"/>
          </p:cNvPr>
          <p:cNvSpPr txBox="1"/>
          <p:nvPr/>
        </p:nvSpPr>
        <p:spPr>
          <a:xfrm>
            <a:off x="3483166" y="3055142"/>
            <a:ext cx="1757363" cy="461963"/>
          </a:xfrm>
          <a:prstGeom prst="rect">
            <a:avLst/>
          </a:prstGeom>
        </p:spPr>
        <p:style>
          <a:lnRef idx="0">
            <a:schemeClr val="accent4"/>
          </a:lnRef>
          <a:fillRef idx="3">
            <a:schemeClr val="accent4"/>
          </a:fillRef>
          <a:effectRef idx="3">
            <a:schemeClr val="accent4"/>
          </a:effectRef>
          <a:fontRef idx="minor">
            <a:schemeClr val="lt1"/>
          </a:fontRef>
        </p:style>
        <p:txBody>
          <a:bodyPr wrap="none">
            <a:spAutoFit/>
          </a:bodyPr>
          <a:lstStyle/>
          <a:p>
            <a:pPr fontAlgn="auto">
              <a:spcBef>
                <a:spcPts val="0"/>
              </a:spcBef>
              <a:spcAft>
                <a:spcPts val="0"/>
              </a:spcAft>
              <a:defRPr/>
            </a:pPr>
            <a:r>
              <a:rPr lang="en-GB" sz="2400" b="1" dirty="0"/>
              <a:t>Newspapers</a:t>
            </a:r>
          </a:p>
        </p:txBody>
      </p:sp>
      <p:sp>
        <p:nvSpPr>
          <p:cNvPr id="3" name="TextBox 2"/>
          <p:cNvSpPr txBox="1"/>
          <p:nvPr/>
        </p:nvSpPr>
        <p:spPr>
          <a:xfrm>
            <a:off x="395536" y="546849"/>
            <a:ext cx="4862257" cy="147732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fontAlgn="auto">
              <a:spcBef>
                <a:spcPts val="0"/>
              </a:spcBef>
              <a:spcAft>
                <a:spcPts val="0"/>
              </a:spcAft>
              <a:defRPr/>
            </a:pPr>
            <a:r>
              <a:rPr lang="en-GB" dirty="0"/>
              <a:t>As well as providing information on current affairs, newspapers are useful sources of public opinion and include reviews. They can be useful for historical research, providing primary evidence from the period in which they were published.</a:t>
            </a:r>
          </a:p>
        </p:txBody>
      </p:sp>
      <p:sp>
        <p:nvSpPr>
          <p:cNvPr id="4" name="TextBox 3"/>
          <p:cNvSpPr txBox="1"/>
          <p:nvPr/>
        </p:nvSpPr>
        <p:spPr>
          <a:xfrm>
            <a:off x="5754572" y="2004685"/>
            <a:ext cx="2909913" cy="120032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fontAlgn="auto">
              <a:spcBef>
                <a:spcPts val="0"/>
              </a:spcBef>
              <a:spcAft>
                <a:spcPts val="0"/>
              </a:spcAft>
              <a:defRPr/>
            </a:pPr>
            <a:r>
              <a:rPr lang="en-GB" dirty="0"/>
              <a:t>Newspapers may be local</a:t>
            </a:r>
          </a:p>
          <a:p>
            <a:pPr fontAlgn="auto">
              <a:spcBef>
                <a:spcPts val="0"/>
              </a:spcBef>
              <a:spcAft>
                <a:spcPts val="0"/>
              </a:spcAft>
              <a:defRPr/>
            </a:pPr>
            <a:r>
              <a:rPr lang="en-GB" dirty="0"/>
              <a:t>or national, tabloid or broadsheet, they may also be specialist, e.g. The Stage.</a:t>
            </a:r>
          </a:p>
        </p:txBody>
      </p:sp>
      <p:sp>
        <p:nvSpPr>
          <p:cNvPr id="5" name="TextBox 4"/>
          <p:cNvSpPr txBox="1"/>
          <p:nvPr/>
        </p:nvSpPr>
        <p:spPr>
          <a:xfrm>
            <a:off x="5146268" y="4077072"/>
            <a:ext cx="3695700" cy="1754188"/>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pPr fontAlgn="auto">
              <a:spcBef>
                <a:spcPts val="0"/>
              </a:spcBef>
              <a:spcAft>
                <a:spcPts val="0"/>
              </a:spcAft>
              <a:defRPr/>
            </a:pPr>
            <a:r>
              <a:rPr lang="en-GB" dirty="0"/>
              <a:t>Tabloids and broadsheets are written</a:t>
            </a:r>
          </a:p>
          <a:p>
            <a:pPr fontAlgn="auto">
              <a:spcBef>
                <a:spcPts val="0"/>
              </a:spcBef>
              <a:spcAft>
                <a:spcPts val="0"/>
              </a:spcAft>
              <a:defRPr/>
            </a:pPr>
            <a:r>
              <a:rPr lang="en-GB" dirty="0"/>
              <a:t>for different audiences.  Compare</a:t>
            </a:r>
          </a:p>
          <a:p>
            <a:pPr fontAlgn="auto">
              <a:spcBef>
                <a:spcPts val="0"/>
              </a:spcBef>
              <a:spcAft>
                <a:spcPts val="0"/>
              </a:spcAft>
              <a:defRPr/>
            </a:pPr>
            <a:r>
              <a:rPr lang="en-GB" dirty="0"/>
              <a:t>news stories from tabloids, or ‘red</a:t>
            </a:r>
          </a:p>
          <a:p>
            <a:pPr fontAlgn="auto">
              <a:spcBef>
                <a:spcPts val="0"/>
              </a:spcBef>
              <a:spcAft>
                <a:spcPts val="0"/>
              </a:spcAft>
              <a:defRPr/>
            </a:pPr>
            <a:r>
              <a:rPr lang="en-GB" dirty="0"/>
              <a:t>tops’, such as the Sun and the Mirror</a:t>
            </a:r>
          </a:p>
          <a:p>
            <a:pPr fontAlgn="auto">
              <a:spcBef>
                <a:spcPts val="0"/>
              </a:spcBef>
              <a:spcAft>
                <a:spcPts val="0"/>
              </a:spcAft>
              <a:defRPr/>
            </a:pPr>
            <a:r>
              <a:rPr lang="en-GB" dirty="0"/>
              <a:t>with ‘broadsheets’ such as the Times </a:t>
            </a:r>
          </a:p>
          <a:p>
            <a:pPr fontAlgn="auto">
              <a:spcBef>
                <a:spcPts val="0"/>
              </a:spcBef>
              <a:spcAft>
                <a:spcPts val="0"/>
              </a:spcAft>
              <a:defRPr/>
            </a:pPr>
            <a:r>
              <a:rPr lang="en-GB" dirty="0"/>
              <a:t>and the Guardian.</a:t>
            </a:r>
          </a:p>
        </p:txBody>
      </p:sp>
      <p:pic>
        <p:nvPicPr>
          <p:cNvPr id="11" name="Picture 3" descr="Button to homepage">
            <a:hlinkClick r:id="rId3" action="ppaction://hlinksldjump"/>
          </p:cNvPr>
          <p:cNvPicPr>
            <a:picLocks noChangeAspect="1" noChangeArrowheads="1"/>
          </p:cNvPicPr>
          <p:nvPr/>
        </p:nvPicPr>
        <p:blipFill>
          <a:blip r:embed="rId4" cstate="print"/>
          <a:srcRect/>
          <a:stretch>
            <a:fillRect/>
          </a:stretch>
        </p:blipFill>
        <p:spPr bwMode="auto">
          <a:xfrm>
            <a:off x="8286776" y="214290"/>
            <a:ext cx="642942" cy="642942"/>
          </a:xfrm>
          <a:prstGeom prst="rect">
            <a:avLst/>
          </a:prstGeom>
          <a:noFill/>
        </p:spPr>
      </p:pic>
      <p:sp>
        <p:nvSpPr>
          <p:cNvPr id="12" name="TextBox 11"/>
          <p:cNvSpPr txBox="1"/>
          <p:nvPr/>
        </p:nvSpPr>
        <p:spPr>
          <a:xfrm>
            <a:off x="374120" y="4026748"/>
            <a:ext cx="4071966" cy="92333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GB" dirty="0"/>
              <a:t>Find and read full text newspaper articles</a:t>
            </a:r>
          </a:p>
          <a:p>
            <a:r>
              <a:rPr lang="en-GB" dirty="0"/>
              <a:t>from all over the world using </a:t>
            </a:r>
            <a:r>
              <a:rPr lang="en-GB" b="1" dirty="0">
                <a:hlinkClick r:id="rId5"/>
              </a:rPr>
              <a:t>Nexis Uni </a:t>
            </a:r>
            <a:r>
              <a:rPr lang="en-GB" dirty="0"/>
              <a:t>database or </a:t>
            </a:r>
            <a:r>
              <a:rPr lang="en-GB" b="1" dirty="0" err="1">
                <a:hlinkClick r:id="rId6"/>
              </a:rPr>
              <a:t>Pressreader</a:t>
            </a:r>
            <a:endParaRPr lang="en-GB" b="1" dirty="0"/>
          </a:p>
        </p:txBody>
      </p:sp>
      <p:sp>
        <p:nvSpPr>
          <p:cNvPr id="10" name="TextBox 9"/>
          <p:cNvSpPr txBox="1"/>
          <p:nvPr/>
        </p:nvSpPr>
        <p:spPr>
          <a:xfrm>
            <a:off x="728199" y="5369595"/>
            <a:ext cx="3717887" cy="923330"/>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fontAlgn="auto">
              <a:spcBef>
                <a:spcPts val="0"/>
              </a:spcBef>
              <a:spcAft>
                <a:spcPts val="0"/>
              </a:spcAft>
              <a:defRPr/>
            </a:pPr>
            <a:r>
              <a:rPr lang="en-GB" dirty="0"/>
              <a:t>You may find other recommendations for newspaper archives on the</a:t>
            </a:r>
          </a:p>
          <a:p>
            <a:pPr fontAlgn="auto">
              <a:spcBef>
                <a:spcPts val="0"/>
              </a:spcBef>
              <a:spcAft>
                <a:spcPts val="0"/>
              </a:spcAft>
              <a:defRPr/>
            </a:pPr>
            <a:r>
              <a:rPr lang="en-GB" b="1" dirty="0">
                <a:hlinkClick r:id="rId7"/>
              </a:rPr>
              <a:t>Subject</a:t>
            </a:r>
            <a:r>
              <a:rPr lang="en-GB" b="1" dirty="0">
                <a:hlinkClick r:id="rId8"/>
              </a:rPr>
              <a:t> </a:t>
            </a:r>
            <a:r>
              <a:rPr lang="en-GB" b="1" dirty="0"/>
              <a:t> </a:t>
            </a:r>
            <a:r>
              <a:rPr lang="en-GB" dirty="0"/>
              <a:t>pages.  </a:t>
            </a:r>
          </a:p>
        </p:txBody>
      </p:sp>
      <p:grpSp>
        <p:nvGrpSpPr>
          <p:cNvPr id="13" name="Group 12"/>
          <p:cNvGrpSpPr/>
          <p:nvPr/>
        </p:nvGrpSpPr>
        <p:grpSpPr>
          <a:xfrm>
            <a:off x="185241" y="2518387"/>
            <a:ext cx="2818409" cy="646331"/>
            <a:chOff x="-41245" y="2044002"/>
            <a:chExt cx="3326826" cy="646331"/>
          </a:xfrm>
        </p:grpSpPr>
        <p:sp>
          <p:nvSpPr>
            <p:cNvPr id="14" name="TextBox 13"/>
            <p:cNvSpPr txBox="1"/>
            <p:nvPr/>
          </p:nvSpPr>
          <p:spPr>
            <a:xfrm>
              <a:off x="-41245" y="2044002"/>
              <a:ext cx="3326826" cy="646331"/>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GB" dirty="0"/>
                <a:t>Find out how to reference  </a:t>
              </a:r>
              <a:r>
                <a:rPr lang="en-GB" b="1" dirty="0">
                  <a:hlinkClick r:id="rId9"/>
                </a:rPr>
                <a:t>newspaper articles</a:t>
              </a:r>
              <a:endParaRPr lang="en-GB" b="1" dirty="0"/>
            </a:p>
          </p:txBody>
        </p:sp>
        <p:pic>
          <p:nvPicPr>
            <p:cNvPr id="15" name="Picture 14"/>
            <p:cNvPicPr>
              <a:picLocks noChangeAspect="1"/>
            </p:cNvPicPr>
            <p:nvPr/>
          </p:nvPicPr>
          <p:blipFill>
            <a:blip r:embed="rId10"/>
            <a:stretch>
              <a:fillRect/>
            </a:stretch>
          </p:blipFill>
          <p:spPr>
            <a:xfrm>
              <a:off x="2860593" y="2357545"/>
              <a:ext cx="274409" cy="266217"/>
            </a:xfrm>
            <a:prstGeom prst="rect">
              <a:avLst/>
            </a:prstGeom>
          </p:spPr>
        </p:pic>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 descr="C:\Documents and Settings\Laptop\Local Settings\Temporary Internet Files\Content.IE5\EHOBQF4R\MPj03905690000[1].jpg"/>
          <p:cNvPicPr>
            <a:picLocks noChangeAspect="1" noChangeArrowheads="1"/>
          </p:cNvPicPr>
          <p:nvPr/>
        </p:nvPicPr>
        <p:blipFill>
          <a:blip r:embed="rId3" cstate="print"/>
          <a:srcRect/>
          <a:stretch>
            <a:fillRect/>
          </a:stretch>
        </p:blipFill>
        <p:spPr bwMode="auto">
          <a:xfrm>
            <a:off x="-433388" y="0"/>
            <a:ext cx="9615488" cy="6858000"/>
          </a:xfrm>
          <a:prstGeom prst="rect">
            <a:avLst/>
          </a:prstGeom>
          <a:noFill/>
          <a:ln w="9525">
            <a:noFill/>
            <a:miter lim="800000"/>
            <a:headEnd/>
            <a:tailEnd/>
          </a:ln>
        </p:spPr>
      </p:pic>
      <p:sp>
        <p:nvSpPr>
          <p:cNvPr id="2" name="TextBox 1">
            <a:hlinkClick r:id="rId4" action="ppaction://hlinksldjump"/>
          </p:cNvPr>
          <p:cNvSpPr txBox="1"/>
          <p:nvPr/>
        </p:nvSpPr>
        <p:spPr>
          <a:xfrm>
            <a:off x="2943533" y="3198018"/>
            <a:ext cx="1352550" cy="461963"/>
          </a:xfrm>
          <a:prstGeom prst="rect">
            <a:avLst/>
          </a:prstGeom>
        </p:spPr>
        <p:style>
          <a:lnRef idx="0">
            <a:schemeClr val="accent4"/>
          </a:lnRef>
          <a:fillRef idx="3">
            <a:schemeClr val="accent4"/>
          </a:fillRef>
          <a:effectRef idx="3">
            <a:schemeClr val="accent4"/>
          </a:effectRef>
          <a:fontRef idx="minor">
            <a:schemeClr val="lt1"/>
          </a:fontRef>
        </p:style>
        <p:txBody>
          <a:bodyPr wrap="none">
            <a:spAutoFit/>
          </a:bodyPr>
          <a:lstStyle/>
          <a:p>
            <a:pPr fontAlgn="auto">
              <a:spcBef>
                <a:spcPts val="0"/>
              </a:spcBef>
              <a:spcAft>
                <a:spcPts val="0"/>
              </a:spcAft>
              <a:defRPr/>
            </a:pPr>
            <a:r>
              <a:rPr lang="en-GB" sz="2400" b="1" dirty="0"/>
              <a:t>Websites</a:t>
            </a:r>
          </a:p>
        </p:txBody>
      </p:sp>
      <p:sp>
        <p:nvSpPr>
          <p:cNvPr id="3" name="TextBox 2"/>
          <p:cNvSpPr txBox="1"/>
          <p:nvPr/>
        </p:nvSpPr>
        <p:spPr>
          <a:xfrm>
            <a:off x="177891" y="1357413"/>
            <a:ext cx="3827463" cy="1200150"/>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pPr fontAlgn="auto">
              <a:spcBef>
                <a:spcPts val="0"/>
              </a:spcBef>
              <a:spcAft>
                <a:spcPts val="0"/>
              </a:spcAft>
              <a:defRPr/>
            </a:pPr>
            <a:r>
              <a:rPr lang="en-GB" dirty="0"/>
              <a:t>Use the web to find quick facts,</a:t>
            </a:r>
          </a:p>
          <a:p>
            <a:pPr fontAlgn="auto">
              <a:spcBef>
                <a:spcPts val="0"/>
              </a:spcBef>
              <a:spcAft>
                <a:spcPts val="0"/>
              </a:spcAft>
              <a:defRPr/>
            </a:pPr>
            <a:r>
              <a:rPr lang="en-GB" dirty="0"/>
              <a:t>current information, information</a:t>
            </a:r>
          </a:p>
          <a:p>
            <a:pPr fontAlgn="auto">
              <a:spcBef>
                <a:spcPts val="0"/>
              </a:spcBef>
              <a:spcAft>
                <a:spcPts val="0"/>
              </a:spcAft>
              <a:defRPr/>
            </a:pPr>
            <a:r>
              <a:rPr lang="en-GB" dirty="0"/>
              <a:t>about companies and organizations</a:t>
            </a:r>
          </a:p>
          <a:p>
            <a:pPr fontAlgn="auto">
              <a:spcBef>
                <a:spcPts val="0"/>
              </a:spcBef>
              <a:spcAft>
                <a:spcPts val="0"/>
              </a:spcAft>
              <a:defRPr/>
            </a:pPr>
            <a:r>
              <a:rPr lang="en-GB" dirty="0"/>
              <a:t>and information from the government.</a:t>
            </a:r>
          </a:p>
        </p:txBody>
      </p:sp>
      <p:sp>
        <p:nvSpPr>
          <p:cNvPr id="4" name="TextBox 3"/>
          <p:cNvSpPr txBox="1"/>
          <p:nvPr/>
        </p:nvSpPr>
        <p:spPr>
          <a:xfrm>
            <a:off x="1714480" y="285728"/>
            <a:ext cx="6000750" cy="646113"/>
          </a:xfrm>
          <a:prstGeom prst="rect">
            <a:avLst/>
          </a:prstGeom>
        </p:spPr>
        <p:style>
          <a:lnRef idx="2">
            <a:schemeClr val="accent5"/>
          </a:lnRef>
          <a:fillRef idx="1">
            <a:schemeClr val="lt1"/>
          </a:fillRef>
          <a:effectRef idx="0">
            <a:schemeClr val="accent5"/>
          </a:effectRef>
          <a:fontRef idx="minor">
            <a:schemeClr val="dk1"/>
          </a:fontRef>
        </p:style>
        <p:txBody>
          <a:bodyPr wrap="none">
            <a:spAutoFit/>
          </a:bodyPr>
          <a:lstStyle/>
          <a:p>
            <a:pPr fontAlgn="auto">
              <a:spcBef>
                <a:spcPts val="0"/>
              </a:spcBef>
              <a:spcAft>
                <a:spcPts val="0"/>
              </a:spcAft>
              <a:defRPr/>
            </a:pPr>
            <a:r>
              <a:rPr lang="en-GB" dirty="0"/>
              <a:t>This page looks at the internet in general, not as a medium</a:t>
            </a:r>
          </a:p>
          <a:p>
            <a:pPr fontAlgn="auto">
              <a:spcBef>
                <a:spcPts val="0"/>
              </a:spcBef>
              <a:spcAft>
                <a:spcPts val="0"/>
              </a:spcAft>
              <a:defRPr/>
            </a:pPr>
            <a:r>
              <a:rPr lang="en-GB" dirty="0"/>
              <a:t>for accessing the Library’s online scholarly books and journals.</a:t>
            </a:r>
          </a:p>
        </p:txBody>
      </p:sp>
      <p:sp>
        <p:nvSpPr>
          <p:cNvPr id="5" name="TextBox 4"/>
          <p:cNvSpPr txBox="1"/>
          <p:nvPr/>
        </p:nvSpPr>
        <p:spPr>
          <a:xfrm>
            <a:off x="285720" y="4471909"/>
            <a:ext cx="3854232" cy="203132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fontAlgn="auto">
              <a:spcBef>
                <a:spcPts val="0"/>
              </a:spcBef>
              <a:spcAft>
                <a:spcPts val="0"/>
              </a:spcAft>
              <a:defRPr/>
            </a:pPr>
            <a:r>
              <a:rPr lang="en-GB" dirty="0"/>
              <a:t>Always evaluate the information</a:t>
            </a:r>
          </a:p>
          <a:p>
            <a:pPr fontAlgn="auto">
              <a:spcBef>
                <a:spcPts val="0"/>
              </a:spcBef>
              <a:spcAft>
                <a:spcPts val="0"/>
              </a:spcAft>
              <a:defRPr/>
            </a:pPr>
            <a:r>
              <a:rPr lang="en-GB" dirty="0"/>
              <a:t>that you find on the web.  Ask questions such as who is responsible for the site, why have they written it, how up-to-date is it. For more information take a look at the guide </a:t>
            </a:r>
            <a:r>
              <a:rPr lang="en-GB" b="1" dirty="0">
                <a:hlinkClick r:id="rId5"/>
              </a:rPr>
              <a:t>Evaluating Internet Sources</a:t>
            </a:r>
            <a:r>
              <a:rPr lang="en-GB" dirty="0"/>
              <a:t>.</a:t>
            </a:r>
          </a:p>
        </p:txBody>
      </p:sp>
      <p:sp>
        <p:nvSpPr>
          <p:cNvPr id="6" name="TextBox 5"/>
          <p:cNvSpPr txBox="1"/>
          <p:nvPr/>
        </p:nvSpPr>
        <p:spPr>
          <a:xfrm>
            <a:off x="4500562" y="1785926"/>
            <a:ext cx="4477059" cy="2031325"/>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pPr fontAlgn="auto">
              <a:spcBef>
                <a:spcPts val="0"/>
              </a:spcBef>
              <a:spcAft>
                <a:spcPts val="0"/>
              </a:spcAft>
              <a:defRPr/>
            </a:pPr>
            <a:r>
              <a:rPr lang="en-GB" dirty="0"/>
              <a:t>Use the advanced search options to </a:t>
            </a:r>
          </a:p>
          <a:p>
            <a:pPr fontAlgn="auto">
              <a:spcBef>
                <a:spcPts val="0"/>
              </a:spcBef>
              <a:spcAft>
                <a:spcPts val="0"/>
              </a:spcAft>
              <a:defRPr/>
            </a:pPr>
            <a:r>
              <a:rPr lang="en-GB" dirty="0"/>
              <a:t>find what you need more quickly and easily.</a:t>
            </a:r>
          </a:p>
          <a:p>
            <a:pPr fontAlgn="auto">
              <a:spcBef>
                <a:spcPts val="0"/>
              </a:spcBef>
              <a:spcAft>
                <a:spcPts val="0"/>
              </a:spcAft>
              <a:defRPr/>
            </a:pPr>
            <a:r>
              <a:rPr lang="en-GB" dirty="0"/>
              <a:t>Search by domain name, if appropriate, e.g.:</a:t>
            </a:r>
          </a:p>
          <a:p>
            <a:pPr fontAlgn="auto">
              <a:spcBef>
                <a:spcPts val="0"/>
              </a:spcBef>
              <a:spcAft>
                <a:spcPts val="0"/>
              </a:spcAft>
              <a:defRPr/>
            </a:pPr>
            <a:r>
              <a:rPr lang="en-GB" dirty="0"/>
              <a:t>.</a:t>
            </a:r>
            <a:r>
              <a:rPr lang="en-GB" dirty="0" err="1"/>
              <a:t>ac.uk</a:t>
            </a:r>
            <a:r>
              <a:rPr lang="en-GB" dirty="0"/>
              <a:t> 	UK academic sites</a:t>
            </a:r>
          </a:p>
          <a:p>
            <a:pPr fontAlgn="auto">
              <a:spcBef>
                <a:spcPts val="0"/>
              </a:spcBef>
              <a:spcAft>
                <a:spcPts val="0"/>
              </a:spcAft>
              <a:defRPr/>
            </a:pPr>
            <a:r>
              <a:rPr lang="en-GB" dirty="0"/>
              <a:t>.</a:t>
            </a:r>
            <a:r>
              <a:rPr lang="en-GB" dirty="0" err="1"/>
              <a:t>gov.uk</a:t>
            </a:r>
            <a:r>
              <a:rPr lang="en-GB" dirty="0"/>
              <a:t>	UK government</a:t>
            </a:r>
          </a:p>
          <a:p>
            <a:pPr fontAlgn="auto">
              <a:spcBef>
                <a:spcPts val="0"/>
              </a:spcBef>
              <a:spcAft>
                <a:spcPts val="0"/>
              </a:spcAft>
              <a:defRPr/>
            </a:pPr>
            <a:r>
              <a:rPr lang="en-GB" dirty="0"/>
              <a:t>.org.uk	UK non-profit making organisations</a:t>
            </a:r>
          </a:p>
          <a:p>
            <a:pPr fontAlgn="auto">
              <a:spcBef>
                <a:spcPts val="0"/>
              </a:spcBef>
              <a:spcAft>
                <a:spcPts val="0"/>
              </a:spcAft>
              <a:defRPr/>
            </a:pPr>
            <a:r>
              <a:rPr lang="en-GB" dirty="0"/>
              <a:t>.</a:t>
            </a:r>
            <a:r>
              <a:rPr lang="en-GB" dirty="0" err="1"/>
              <a:t>co.uk</a:t>
            </a:r>
            <a:r>
              <a:rPr lang="en-GB" dirty="0"/>
              <a:t>	UK companies</a:t>
            </a:r>
          </a:p>
        </p:txBody>
      </p:sp>
      <p:pic>
        <p:nvPicPr>
          <p:cNvPr id="10" name="Picture 3" descr="Button to homepage">
            <a:hlinkClick r:id="rId4" action="ppaction://hlinksldjump"/>
          </p:cNvPr>
          <p:cNvPicPr>
            <a:picLocks noChangeAspect="1" noChangeArrowheads="1"/>
          </p:cNvPicPr>
          <p:nvPr/>
        </p:nvPicPr>
        <p:blipFill>
          <a:blip r:embed="rId6" cstate="print"/>
          <a:srcRect/>
          <a:stretch>
            <a:fillRect/>
          </a:stretch>
        </p:blipFill>
        <p:spPr bwMode="auto">
          <a:xfrm>
            <a:off x="8286776" y="214290"/>
            <a:ext cx="642942" cy="642942"/>
          </a:xfrm>
          <a:prstGeom prst="rect">
            <a:avLst/>
          </a:prstGeom>
          <a:noFill/>
        </p:spPr>
      </p:pic>
      <p:sp>
        <p:nvSpPr>
          <p:cNvPr id="12" name="TextBox 11"/>
          <p:cNvSpPr txBox="1"/>
          <p:nvPr/>
        </p:nvSpPr>
        <p:spPr>
          <a:xfrm>
            <a:off x="5500694" y="5072074"/>
            <a:ext cx="3103754" cy="1200329"/>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GB" dirty="0"/>
              <a:t>Find good quality websites</a:t>
            </a:r>
          </a:p>
          <a:p>
            <a:r>
              <a:rPr lang="en-GB" dirty="0"/>
              <a:t>recommended by your librarian on the </a:t>
            </a:r>
            <a:r>
              <a:rPr lang="en-GB" b="1" dirty="0">
                <a:hlinkClick r:id="rId7"/>
              </a:rPr>
              <a:t>Subject </a:t>
            </a:r>
            <a:r>
              <a:rPr lang="en-GB" dirty="0"/>
              <a:t>pages of the library website.</a:t>
            </a:r>
          </a:p>
        </p:txBody>
      </p:sp>
      <p:grpSp>
        <p:nvGrpSpPr>
          <p:cNvPr id="11" name="Group 10"/>
          <p:cNvGrpSpPr/>
          <p:nvPr/>
        </p:nvGrpSpPr>
        <p:grpSpPr>
          <a:xfrm>
            <a:off x="166379" y="2887776"/>
            <a:ext cx="2586454" cy="923330"/>
            <a:chOff x="-41245" y="2044002"/>
            <a:chExt cx="2953300" cy="923330"/>
          </a:xfrm>
        </p:grpSpPr>
        <p:sp>
          <p:nvSpPr>
            <p:cNvPr id="13" name="TextBox 12"/>
            <p:cNvSpPr txBox="1"/>
            <p:nvPr/>
          </p:nvSpPr>
          <p:spPr>
            <a:xfrm>
              <a:off x="-41245" y="2044002"/>
              <a:ext cx="2953300" cy="92333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GB" dirty="0"/>
                <a:t>Find out how to reference </a:t>
              </a:r>
              <a:r>
                <a:rPr lang="en-GB" b="1" dirty="0">
                  <a:hlinkClick r:id="rId8"/>
                </a:rPr>
                <a:t>webpages, websites and blogs</a:t>
              </a:r>
              <a:endParaRPr lang="en-GB" b="1" dirty="0"/>
            </a:p>
          </p:txBody>
        </p:sp>
        <p:pic>
          <p:nvPicPr>
            <p:cNvPr id="14" name="Picture 13"/>
            <p:cNvPicPr>
              <a:picLocks noChangeAspect="1"/>
            </p:cNvPicPr>
            <p:nvPr/>
          </p:nvPicPr>
          <p:blipFill>
            <a:blip r:embed="rId9"/>
            <a:stretch>
              <a:fillRect/>
            </a:stretch>
          </p:blipFill>
          <p:spPr>
            <a:xfrm>
              <a:off x="2478800" y="2627477"/>
              <a:ext cx="324451" cy="266217"/>
            </a:xfrm>
            <a:prstGeom prst="rect">
              <a:avLst/>
            </a:prstGeom>
          </p:spPr>
        </p:pic>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3"/>
          <p:cNvPicPr>
            <a:picLocks noChangeAspect="1" noChangeArrowheads="1"/>
          </p:cNvPicPr>
          <p:nvPr/>
        </p:nvPicPr>
        <p:blipFill>
          <a:blip r:embed="rId2" cstate="print"/>
          <a:srcRect/>
          <a:stretch>
            <a:fillRect/>
          </a:stretch>
        </p:blipFill>
        <p:spPr bwMode="auto">
          <a:xfrm>
            <a:off x="-285784" y="0"/>
            <a:ext cx="10340861" cy="6858000"/>
          </a:xfrm>
          <a:prstGeom prst="rect">
            <a:avLst/>
          </a:prstGeom>
          <a:noFill/>
          <a:ln w="9525">
            <a:noFill/>
            <a:miter lim="800000"/>
            <a:headEnd/>
            <a:tailEnd/>
          </a:ln>
          <a:effectLst/>
        </p:spPr>
      </p:pic>
      <p:sp>
        <p:nvSpPr>
          <p:cNvPr id="2" name="TextBox 1">
            <a:hlinkClick r:id="rId3" action="ppaction://hlinksldjump"/>
          </p:cNvPr>
          <p:cNvSpPr txBox="1"/>
          <p:nvPr/>
        </p:nvSpPr>
        <p:spPr>
          <a:xfrm>
            <a:off x="3571868" y="2928934"/>
            <a:ext cx="1539875" cy="461962"/>
          </a:xfrm>
          <a:prstGeom prst="rect">
            <a:avLst/>
          </a:prstGeom>
        </p:spPr>
        <p:style>
          <a:lnRef idx="0">
            <a:schemeClr val="accent4"/>
          </a:lnRef>
          <a:fillRef idx="3">
            <a:schemeClr val="accent4"/>
          </a:fillRef>
          <a:effectRef idx="3">
            <a:schemeClr val="accent4"/>
          </a:effectRef>
          <a:fontRef idx="minor">
            <a:schemeClr val="lt1"/>
          </a:fontRef>
        </p:style>
        <p:txBody>
          <a:bodyPr wrap="none">
            <a:spAutoFit/>
          </a:bodyPr>
          <a:lstStyle/>
          <a:p>
            <a:pPr fontAlgn="auto">
              <a:spcBef>
                <a:spcPts val="0"/>
              </a:spcBef>
              <a:spcAft>
                <a:spcPts val="0"/>
              </a:spcAft>
              <a:defRPr/>
            </a:pPr>
            <a:r>
              <a:rPr lang="en-GB" sz="2400" b="1" dirty="0"/>
              <a:t>Magazines</a:t>
            </a:r>
          </a:p>
        </p:txBody>
      </p:sp>
      <p:sp>
        <p:nvSpPr>
          <p:cNvPr id="3" name="TextBox 2"/>
          <p:cNvSpPr txBox="1"/>
          <p:nvPr/>
        </p:nvSpPr>
        <p:spPr>
          <a:xfrm>
            <a:off x="467544" y="574040"/>
            <a:ext cx="3373410" cy="1477963"/>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fontAlgn="auto">
              <a:spcBef>
                <a:spcPts val="0"/>
              </a:spcBef>
              <a:spcAft>
                <a:spcPts val="0"/>
              </a:spcAft>
              <a:defRPr/>
            </a:pPr>
            <a:r>
              <a:rPr lang="en-GB" dirty="0"/>
              <a:t>Magazines are usually aimed at the general public, but can have a place in student research.  </a:t>
            </a:r>
            <a:r>
              <a:rPr lang="en-GB" i="1" dirty="0"/>
              <a:t>Vogue</a:t>
            </a:r>
            <a:r>
              <a:rPr lang="en-GB" dirty="0"/>
              <a:t>, for example, will be useful for fashion students.</a:t>
            </a:r>
          </a:p>
        </p:txBody>
      </p:sp>
      <p:sp>
        <p:nvSpPr>
          <p:cNvPr id="4" name="TextBox 3"/>
          <p:cNvSpPr txBox="1"/>
          <p:nvPr/>
        </p:nvSpPr>
        <p:spPr>
          <a:xfrm>
            <a:off x="4643438" y="785794"/>
            <a:ext cx="3525260" cy="646331"/>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pPr fontAlgn="auto">
              <a:spcBef>
                <a:spcPts val="0"/>
              </a:spcBef>
              <a:spcAft>
                <a:spcPts val="0"/>
              </a:spcAft>
              <a:defRPr/>
            </a:pPr>
            <a:r>
              <a:rPr lang="en-GB" dirty="0"/>
              <a:t>Use these to keep up with changing</a:t>
            </a:r>
          </a:p>
          <a:p>
            <a:pPr fontAlgn="auto">
              <a:spcBef>
                <a:spcPts val="0"/>
              </a:spcBef>
              <a:spcAft>
                <a:spcPts val="0"/>
              </a:spcAft>
              <a:defRPr/>
            </a:pPr>
            <a:r>
              <a:rPr lang="en-GB" dirty="0"/>
              <a:t>trends, ideas or public opinions.</a:t>
            </a:r>
          </a:p>
        </p:txBody>
      </p:sp>
      <p:sp>
        <p:nvSpPr>
          <p:cNvPr id="5" name="TextBox 4"/>
          <p:cNvSpPr txBox="1"/>
          <p:nvPr/>
        </p:nvSpPr>
        <p:spPr>
          <a:xfrm>
            <a:off x="5643570" y="2000240"/>
            <a:ext cx="2673350" cy="646112"/>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pPr fontAlgn="auto">
              <a:spcBef>
                <a:spcPts val="0"/>
              </a:spcBef>
              <a:spcAft>
                <a:spcPts val="0"/>
              </a:spcAft>
              <a:defRPr/>
            </a:pPr>
            <a:r>
              <a:rPr lang="en-GB" dirty="0"/>
              <a:t>They are usually published</a:t>
            </a:r>
          </a:p>
          <a:p>
            <a:pPr fontAlgn="auto">
              <a:spcBef>
                <a:spcPts val="0"/>
              </a:spcBef>
              <a:spcAft>
                <a:spcPts val="0"/>
              </a:spcAft>
              <a:defRPr/>
            </a:pPr>
            <a:r>
              <a:rPr lang="en-GB" dirty="0"/>
              <a:t>weekly or monthly.</a:t>
            </a:r>
          </a:p>
        </p:txBody>
      </p:sp>
      <p:sp>
        <p:nvSpPr>
          <p:cNvPr id="6" name="TextBox 5"/>
          <p:cNvSpPr txBox="1"/>
          <p:nvPr/>
        </p:nvSpPr>
        <p:spPr>
          <a:xfrm>
            <a:off x="5929322" y="3286124"/>
            <a:ext cx="2649537" cy="923925"/>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pPr fontAlgn="auto">
              <a:spcBef>
                <a:spcPts val="0"/>
              </a:spcBef>
              <a:spcAft>
                <a:spcPts val="0"/>
              </a:spcAft>
              <a:defRPr/>
            </a:pPr>
            <a:r>
              <a:rPr lang="en-GB" dirty="0"/>
              <a:t>Articles vary in length</a:t>
            </a:r>
          </a:p>
          <a:p>
            <a:pPr fontAlgn="auto">
              <a:spcBef>
                <a:spcPts val="0"/>
              </a:spcBef>
              <a:spcAft>
                <a:spcPts val="0"/>
              </a:spcAft>
              <a:defRPr/>
            </a:pPr>
            <a:r>
              <a:rPr lang="en-GB" dirty="0"/>
              <a:t>and will usually be written</a:t>
            </a:r>
          </a:p>
          <a:p>
            <a:pPr fontAlgn="auto">
              <a:spcBef>
                <a:spcPts val="0"/>
              </a:spcBef>
              <a:spcAft>
                <a:spcPts val="0"/>
              </a:spcAft>
              <a:defRPr/>
            </a:pPr>
            <a:r>
              <a:rPr lang="en-GB" dirty="0"/>
              <a:t>by journalists.  </a:t>
            </a:r>
          </a:p>
        </p:txBody>
      </p:sp>
      <p:sp>
        <p:nvSpPr>
          <p:cNvPr id="7" name="TextBox 6"/>
          <p:cNvSpPr txBox="1"/>
          <p:nvPr/>
        </p:nvSpPr>
        <p:spPr>
          <a:xfrm>
            <a:off x="1410282" y="4902146"/>
            <a:ext cx="3214709" cy="147732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fontAlgn="auto">
              <a:spcBef>
                <a:spcPts val="0"/>
              </a:spcBef>
              <a:spcAft>
                <a:spcPts val="0"/>
              </a:spcAft>
              <a:defRPr/>
            </a:pPr>
            <a:r>
              <a:rPr lang="en-GB" dirty="0"/>
              <a:t>They are usually available in printed format or as personal electronic subscriptions. Sometimes they are available as library electronic subscriptions.</a:t>
            </a:r>
          </a:p>
        </p:txBody>
      </p:sp>
      <p:sp>
        <p:nvSpPr>
          <p:cNvPr id="8" name="TextBox 7"/>
          <p:cNvSpPr txBox="1"/>
          <p:nvPr/>
        </p:nvSpPr>
        <p:spPr>
          <a:xfrm>
            <a:off x="134917" y="3395458"/>
            <a:ext cx="3016250" cy="1200150"/>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pPr fontAlgn="auto">
              <a:spcBef>
                <a:spcPts val="0"/>
              </a:spcBef>
              <a:spcAft>
                <a:spcPts val="0"/>
              </a:spcAft>
              <a:defRPr/>
            </a:pPr>
            <a:r>
              <a:rPr lang="en-GB" dirty="0"/>
              <a:t>Some magazines have their</a:t>
            </a:r>
          </a:p>
          <a:p>
            <a:pPr fontAlgn="auto">
              <a:spcBef>
                <a:spcPts val="0"/>
              </a:spcBef>
              <a:spcAft>
                <a:spcPts val="0"/>
              </a:spcAft>
              <a:defRPr/>
            </a:pPr>
            <a:r>
              <a:rPr lang="en-GB" dirty="0"/>
              <a:t>own websites where you can </a:t>
            </a:r>
          </a:p>
          <a:p>
            <a:pPr fontAlgn="auto">
              <a:spcBef>
                <a:spcPts val="0"/>
              </a:spcBef>
              <a:spcAft>
                <a:spcPts val="0"/>
              </a:spcAft>
              <a:defRPr/>
            </a:pPr>
            <a:r>
              <a:rPr lang="en-GB" dirty="0"/>
              <a:t>read sample articles and view </a:t>
            </a:r>
          </a:p>
          <a:p>
            <a:pPr fontAlgn="auto">
              <a:spcBef>
                <a:spcPts val="0"/>
              </a:spcBef>
              <a:spcAft>
                <a:spcPts val="0"/>
              </a:spcAft>
              <a:defRPr/>
            </a:pPr>
            <a:r>
              <a:rPr lang="en-GB" dirty="0"/>
              <a:t>additional information.</a:t>
            </a:r>
          </a:p>
        </p:txBody>
      </p:sp>
      <p:pic>
        <p:nvPicPr>
          <p:cNvPr id="12" name="Picture 3" descr="Button to homepage">
            <a:hlinkClick r:id="rId3" action="ppaction://hlinksldjump"/>
          </p:cNvPr>
          <p:cNvPicPr>
            <a:picLocks noChangeAspect="1" noChangeArrowheads="1"/>
          </p:cNvPicPr>
          <p:nvPr/>
        </p:nvPicPr>
        <p:blipFill>
          <a:blip r:embed="rId4" cstate="print"/>
          <a:srcRect/>
          <a:stretch>
            <a:fillRect/>
          </a:stretch>
        </p:blipFill>
        <p:spPr bwMode="auto">
          <a:xfrm>
            <a:off x="8501058" y="214290"/>
            <a:ext cx="642942" cy="642942"/>
          </a:xfrm>
          <a:prstGeom prst="rect">
            <a:avLst/>
          </a:prstGeom>
          <a:noFill/>
        </p:spPr>
      </p:pic>
      <p:sp>
        <p:nvSpPr>
          <p:cNvPr id="15" name="TextBox 14"/>
          <p:cNvSpPr txBox="1"/>
          <p:nvPr/>
        </p:nvSpPr>
        <p:spPr>
          <a:xfrm>
            <a:off x="5643571" y="4786322"/>
            <a:ext cx="3392926" cy="1200329"/>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GB" dirty="0"/>
              <a:t>Find magazine articles</a:t>
            </a:r>
          </a:p>
          <a:p>
            <a:r>
              <a:rPr lang="en-GB" dirty="0"/>
              <a:t>by searching </a:t>
            </a:r>
            <a:r>
              <a:rPr lang="en-GB" b="1" dirty="0">
                <a:hlinkClick r:id="rId5"/>
              </a:rPr>
              <a:t>Discovery</a:t>
            </a:r>
            <a:r>
              <a:rPr lang="en-GB" b="1" dirty="0"/>
              <a:t>. </a:t>
            </a:r>
            <a:r>
              <a:rPr lang="en-GB" dirty="0"/>
              <a:t>When you see your search results, limit by </a:t>
            </a:r>
            <a:r>
              <a:rPr lang="en-GB" b="1" dirty="0"/>
              <a:t>source types </a:t>
            </a:r>
            <a:r>
              <a:rPr lang="en-GB" dirty="0"/>
              <a:t>to </a:t>
            </a:r>
            <a:r>
              <a:rPr lang="en-GB" b="1" dirty="0"/>
              <a:t>magazines.</a:t>
            </a:r>
          </a:p>
        </p:txBody>
      </p:sp>
      <p:sp>
        <p:nvSpPr>
          <p:cNvPr id="16" name="TextBox 15"/>
          <p:cNvSpPr txBox="1"/>
          <p:nvPr/>
        </p:nvSpPr>
        <p:spPr>
          <a:xfrm>
            <a:off x="0" y="6550223"/>
            <a:ext cx="5116785" cy="307777"/>
          </a:xfrm>
          <a:prstGeom prst="rect">
            <a:avLst/>
          </a:prstGeom>
          <a:noFill/>
        </p:spPr>
        <p:txBody>
          <a:bodyPr wrap="none" rtlCol="0">
            <a:spAutoFit/>
          </a:bodyPr>
          <a:lstStyle/>
          <a:p>
            <a:r>
              <a:rPr lang="en-GB" sz="1400" dirty="0">
                <a:solidFill>
                  <a:schemeClr val="bg1"/>
                </a:solidFill>
              </a:rPr>
              <a:t>Assist Me / Fashion Shoot / Blank </a:t>
            </a:r>
            <a:r>
              <a:rPr lang="en-GB" sz="1400" dirty="0" err="1">
                <a:solidFill>
                  <a:schemeClr val="bg1"/>
                </a:solidFill>
              </a:rPr>
              <a:t>Mag</a:t>
            </a:r>
            <a:r>
              <a:rPr lang="en-GB" sz="1400" dirty="0">
                <a:solidFill>
                  <a:schemeClr val="bg1"/>
                </a:solidFill>
              </a:rPr>
              <a:t> by </a:t>
            </a:r>
            <a:r>
              <a:rPr lang="en-GB" sz="1400" dirty="0"/>
              <a:t>Simon </a:t>
            </a:r>
            <a:r>
              <a:rPr lang="en-GB" sz="1400" dirty="0" err="1"/>
              <a:t>Pais</a:t>
            </a:r>
            <a:r>
              <a:rPr lang="en-GB" sz="1400" dirty="0"/>
              <a:t>-Thomas, </a:t>
            </a:r>
            <a:r>
              <a:rPr lang="en-GB" sz="1400" dirty="0" err="1"/>
              <a:t>Flickr</a:t>
            </a:r>
            <a:endParaRPr lang="en-GB" sz="1400" dirty="0"/>
          </a:p>
        </p:txBody>
      </p:sp>
      <p:grpSp>
        <p:nvGrpSpPr>
          <p:cNvPr id="13" name="Group 12"/>
          <p:cNvGrpSpPr/>
          <p:nvPr/>
        </p:nvGrpSpPr>
        <p:grpSpPr>
          <a:xfrm>
            <a:off x="173869" y="2261395"/>
            <a:ext cx="2818409" cy="646331"/>
            <a:chOff x="-41245" y="2044002"/>
            <a:chExt cx="3326826" cy="646331"/>
          </a:xfrm>
        </p:grpSpPr>
        <p:sp>
          <p:nvSpPr>
            <p:cNvPr id="17" name="TextBox 16"/>
            <p:cNvSpPr txBox="1"/>
            <p:nvPr/>
          </p:nvSpPr>
          <p:spPr>
            <a:xfrm>
              <a:off x="-41245" y="2044002"/>
              <a:ext cx="3326826" cy="646331"/>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GB" dirty="0"/>
                <a:t>Find out how to reference  </a:t>
              </a:r>
              <a:r>
                <a:rPr lang="en-GB" b="1" dirty="0">
                  <a:hlinkClick r:id="rId6"/>
                </a:rPr>
                <a:t>magazine articles</a:t>
              </a:r>
              <a:endParaRPr lang="en-GB" b="1" dirty="0"/>
            </a:p>
          </p:txBody>
        </p:sp>
        <p:pic>
          <p:nvPicPr>
            <p:cNvPr id="18" name="Picture 17"/>
            <p:cNvPicPr>
              <a:picLocks noChangeAspect="1"/>
            </p:cNvPicPr>
            <p:nvPr/>
          </p:nvPicPr>
          <p:blipFill>
            <a:blip r:embed="rId7"/>
            <a:stretch>
              <a:fillRect/>
            </a:stretch>
          </p:blipFill>
          <p:spPr>
            <a:xfrm>
              <a:off x="2860593" y="2357545"/>
              <a:ext cx="274409" cy="266217"/>
            </a:xfrm>
            <a:prstGeom prst="rect">
              <a:avLst/>
            </a:prstGeom>
          </p:spPr>
        </p:pic>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2" cstate="print"/>
          <a:srcRect/>
          <a:stretch>
            <a:fillRect/>
          </a:stretch>
        </p:blipFill>
        <p:spPr bwMode="auto">
          <a:xfrm>
            <a:off x="-1137979" y="0"/>
            <a:ext cx="10281979" cy="6858000"/>
          </a:xfrm>
          <a:prstGeom prst="rect">
            <a:avLst/>
          </a:prstGeom>
          <a:noFill/>
          <a:ln w="9525">
            <a:noFill/>
            <a:miter lim="800000"/>
            <a:headEnd/>
            <a:tailEnd/>
          </a:ln>
          <a:effectLst/>
        </p:spPr>
      </p:pic>
      <p:sp>
        <p:nvSpPr>
          <p:cNvPr id="2" name="TextBox 1">
            <a:hlinkClick r:id="rId3" action="ppaction://hlinksldjump"/>
          </p:cNvPr>
          <p:cNvSpPr txBox="1"/>
          <p:nvPr/>
        </p:nvSpPr>
        <p:spPr>
          <a:xfrm>
            <a:off x="3232218" y="2760694"/>
            <a:ext cx="3403881" cy="461665"/>
          </a:xfrm>
          <a:prstGeom prst="rect">
            <a:avLst/>
          </a:prstGeom>
        </p:spPr>
        <p:style>
          <a:lnRef idx="0">
            <a:schemeClr val="accent4"/>
          </a:lnRef>
          <a:fillRef idx="3">
            <a:schemeClr val="accent4"/>
          </a:fillRef>
          <a:effectRef idx="3">
            <a:schemeClr val="accent4"/>
          </a:effectRef>
          <a:fontRef idx="minor">
            <a:schemeClr val="lt1"/>
          </a:fontRef>
        </p:style>
        <p:txBody>
          <a:bodyPr wrap="none">
            <a:spAutoFit/>
          </a:bodyPr>
          <a:lstStyle/>
          <a:p>
            <a:pPr fontAlgn="auto">
              <a:spcBef>
                <a:spcPts val="0"/>
              </a:spcBef>
              <a:spcAft>
                <a:spcPts val="0"/>
              </a:spcAft>
              <a:defRPr/>
            </a:pPr>
            <a:r>
              <a:rPr lang="en-GB" sz="2400" b="1" dirty="0"/>
              <a:t>Audio-Visual Information</a:t>
            </a:r>
          </a:p>
        </p:txBody>
      </p:sp>
      <p:sp>
        <p:nvSpPr>
          <p:cNvPr id="4" name="TextBox 3"/>
          <p:cNvSpPr txBox="1"/>
          <p:nvPr/>
        </p:nvSpPr>
        <p:spPr>
          <a:xfrm>
            <a:off x="357158" y="500042"/>
            <a:ext cx="4070538" cy="1477328"/>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pPr fontAlgn="auto">
              <a:spcBef>
                <a:spcPts val="0"/>
              </a:spcBef>
              <a:spcAft>
                <a:spcPts val="0"/>
              </a:spcAft>
              <a:defRPr/>
            </a:pPr>
            <a:r>
              <a:rPr lang="en-GB" dirty="0"/>
              <a:t>Visual arts students might use this for </a:t>
            </a:r>
          </a:p>
          <a:p>
            <a:pPr fontAlgn="auto">
              <a:spcBef>
                <a:spcPts val="0"/>
              </a:spcBef>
              <a:spcAft>
                <a:spcPts val="0"/>
              </a:spcAft>
              <a:defRPr/>
            </a:pPr>
            <a:r>
              <a:rPr lang="en-GB" dirty="0"/>
              <a:t>inspiration for their design work. </a:t>
            </a:r>
          </a:p>
          <a:p>
            <a:pPr fontAlgn="auto">
              <a:spcBef>
                <a:spcPts val="0"/>
              </a:spcBef>
              <a:spcAft>
                <a:spcPts val="0"/>
              </a:spcAft>
              <a:defRPr/>
            </a:pPr>
            <a:r>
              <a:rPr lang="en-GB" dirty="0"/>
              <a:t>Others may use it to illustrate particular</a:t>
            </a:r>
          </a:p>
          <a:p>
            <a:pPr fontAlgn="auto">
              <a:spcBef>
                <a:spcPts val="0"/>
              </a:spcBef>
              <a:spcAft>
                <a:spcPts val="0"/>
              </a:spcAft>
              <a:defRPr/>
            </a:pPr>
            <a:r>
              <a:rPr lang="en-GB" dirty="0"/>
              <a:t>points within presentations or research.</a:t>
            </a:r>
          </a:p>
          <a:p>
            <a:pPr fontAlgn="auto">
              <a:spcBef>
                <a:spcPts val="0"/>
              </a:spcBef>
              <a:spcAft>
                <a:spcPts val="0"/>
              </a:spcAft>
              <a:defRPr/>
            </a:pPr>
            <a:r>
              <a:rPr lang="en-GB" dirty="0"/>
              <a:t>It may also help with learning a language.</a:t>
            </a:r>
          </a:p>
        </p:txBody>
      </p:sp>
      <p:sp>
        <p:nvSpPr>
          <p:cNvPr id="5" name="TextBox 4"/>
          <p:cNvSpPr txBox="1"/>
          <p:nvPr/>
        </p:nvSpPr>
        <p:spPr>
          <a:xfrm>
            <a:off x="5148065" y="901755"/>
            <a:ext cx="3600400" cy="92333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fontAlgn="auto">
              <a:spcBef>
                <a:spcPts val="0"/>
              </a:spcBef>
              <a:spcAft>
                <a:spcPts val="0"/>
              </a:spcAft>
              <a:defRPr/>
            </a:pPr>
            <a:r>
              <a:rPr lang="en-GB" dirty="0"/>
              <a:t>A-V information may be images, video clips, podcasts, computer games; any non-textual information.</a:t>
            </a:r>
          </a:p>
        </p:txBody>
      </p:sp>
      <p:sp>
        <p:nvSpPr>
          <p:cNvPr id="6" name="TextBox 5"/>
          <p:cNvSpPr txBox="1"/>
          <p:nvPr/>
        </p:nvSpPr>
        <p:spPr>
          <a:xfrm>
            <a:off x="5343540" y="1905614"/>
            <a:ext cx="2886075" cy="646113"/>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pPr fontAlgn="auto">
              <a:spcBef>
                <a:spcPts val="0"/>
              </a:spcBef>
              <a:spcAft>
                <a:spcPts val="0"/>
              </a:spcAft>
              <a:defRPr/>
            </a:pPr>
            <a:r>
              <a:rPr lang="en-GB" dirty="0"/>
              <a:t>Images may be from printed </a:t>
            </a:r>
          </a:p>
          <a:p>
            <a:pPr fontAlgn="auto">
              <a:spcBef>
                <a:spcPts val="0"/>
              </a:spcBef>
              <a:spcAft>
                <a:spcPts val="0"/>
              </a:spcAft>
              <a:defRPr/>
            </a:pPr>
            <a:r>
              <a:rPr lang="en-GB" dirty="0"/>
              <a:t>or electronic sources.</a:t>
            </a:r>
          </a:p>
        </p:txBody>
      </p:sp>
      <p:pic>
        <p:nvPicPr>
          <p:cNvPr id="11" name="Picture 3" descr="Button to homepage">
            <a:hlinkClick r:id="rId3" action="ppaction://hlinksldjump"/>
          </p:cNvPr>
          <p:cNvPicPr>
            <a:picLocks noChangeAspect="1" noChangeArrowheads="1"/>
          </p:cNvPicPr>
          <p:nvPr/>
        </p:nvPicPr>
        <p:blipFill>
          <a:blip r:embed="rId4" cstate="print"/>
          <a:srcRect/>
          <a:stretch>
            <a:fillRect/>
          </a:stretch>
        </p:blipFill>
        <p:spPr bwMode="auto">
          <a:xfrm>
            <a:off x="8501058" y="214290"/>
            <a:ext cx="642942" cy="642942"/>
          </a:xfrm>
          <a:prstGeom prst="rect">
            <a:avLst/>
          </a:prstGeom>
          <a:noFill/>
        </p:spPr>
      </p:pic>
      <p:sp>
        <p:nvSpPr>
          <p:cNvPr id="13" name="TextBox 12"/>
          <p:cNvSpPr txBox="1"/>
          <p:nvPr/>
        </p:nvSpPr>
        <p:spPr>
          <a:xfrm>
            <a:off x="3353561" y="5220200"/>
            <a:ext cx="5290403" cy="1200329"/>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GB" dirty="0"/>
              <a:t>The library has some good quality </a:t>
            </a:r>
            <a:r>
              <a:rPr lang="en-GB" b="1" dirty="0"/>
              <a:t>image, video and sound</a:t>
            </a:r>
            <a:r>
              <a:rPr lang="en-GB" dirty="0"/>
              <a:t> resources for educational use.  A good place to start is the </a:t>
            </a:r>
            <a:r>
              <a:rPr lang="en-GB" b="1" dirty="0">
                <a:hlinkClick r:id="rId5"/>
              </a:rPr>
              <a:t>Visual Culture Subject Page</a:t>
            </a:r>
            <a:r>
              <a:rPr lang="en-GB" dirty="0"/>
              <a:t>.  For television and radio broadcasts, use </a:t>
            </a:r>
            <a:r>
              <a:rPr lang="en-GB" b="1" dirty="0">
                <a:hlinkClick r:id="rId6"/>
              </a:rPr>
              <a:t>Box of Broadcasts </a:t>
            </a:r>
            <a:r>
              <a:rPr lang="en-GB" b="1" dirty="0"/>
              <a:t>(</a:t>
            </a:r>
            <a:r>
              <a:rPr lang="en-GB" b="1" dirty="0" err="1"/>
              <a:t>BoB</a:t>
            </a:r>
            <a:r>
              <a:rPr lang="en-GB" b="1" dirty="0"/>
              <a:t>)</a:t>
            </a:r>
            <a:r>
              <a:rPr lang="en-GB" dirty="0"/>
              <a:t>.  </a:t>
            </a:r>
          </a:p>
        </p:txBody>
      </p:sp>
      <p:sp>
        <p:nvSpPr>
          <p:cNvPr id="15" name="TextBox 14"/>
          <p:cNvSpPr txBox="1"/>
          <p:nvPr/>
        </p:nvSpPr>
        <p:spPr>
          <a:xfrm>
            <a:off x="4929189" y="3540084"/>
            <a:ext cx="3714776" cy="92333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lvl="0"/>
            <a:r>
              <a:rPr lang="en-GB" dirty="0"/>
              <a:t>Images, just like other information sources, will be subject to copyright even if they are available on the web.  </a:t>
            </a:r>
          </a:p>
        </p:txBody>
      </p:sp>
      <p:sp>
        <p:nvSpPr>
          <p:cNvPr id="16" name="TextBox 15"/>
          <p:cNvSpPr txBox="1"/>
          <p:nvPr/>
        </p:nvSpPr>
        <p:spPr>
          <a:xfrm>
            <a:off x="214282" y="6550223"/>
            <a:ext cx="4572534" cy="307777"/>
          </a:xfrm>
          <a:prstGeom prst="rect">
            <a:avLst/>
          </a:prstGeom>
          <a:noFill/>
        </p:spPr>
        <p:txBody>
          <a:bodyPr wrap="none" rtlCol="0">
            <a:spAutoFit/>
          </a:bodyPr>
          <a:lstStyle/>
          <a:p>
            <a:r>
              <a:rPr lang="en-GB" sz="1400" dirty="0">
                <a:solidFill>
                  <a:schemeClr val="bg1"/>
                </a:solidFill>
              </a:rPr>
              <a:t>First Home Game 07-08 Season by </a:t>
            </a:r>
            <a:r>
              <a:rPr lang="en-GB" sz="1400" dirty="0" err="1">
                <a:solidFill>
                  <a:schemeClr val="bg1"/>
                </a:solidFill>
              </a:rPr>
              <a:t>diana</a:t>
            </a:r>
            <a:r>
              <a:rPr lang="en-GB" sz="1400" dirty="0">
                <a:solidFill>
                  <a:schemeClr val="bg1"/>
                </a:solidFill>
              </a:rPr>
              <a:t> tri </a:t>
            </a:r>
            <a:r>
              <a:rPr lang="en-GB" sz="1400" dirty="0" err="1">
                <a:solidFill>
                  <a:schemeClr val="bg1"/>
                </a:solidFill>
              </a:rPr>
              <a:t>wulandari</a:t>
            </a:r>
            <a:r>
              <a:rPr lang="en-GB" sz="1400" dirty="0">
                <a:solidFill>
                  <a:schemeClr val="bg1"/>
                </a:solidFill>
              </a:rPr>
              <a:t>, </a:t>
            </a:r>
            <a:r>
              <a:rPr lang="en-GB" sz="1400" dirty="0" err="1"/>
              <a:t>Flickr</a:t>
            </a:r>
            <a:endParaRPr lang="en-GB" sz="1400" dirty="0"/>
          </a:p>
        </p:txBody>
      </p:sp>
      <p:sp>
        <p:nvSpPr>
          <p:cNvPr id="14" name="TextBox 13"/>
          <p:cNvSpPr txBox="1"/>
          <p:nvPr/>
        </p:nvSpPr>
        <p:spPr>
          <a:xfrm>
            <a:off x="321066" y="2612818"/>
            <a:ext cx="2738766" cy="92333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fontAlgn="auto">
              <a:spcBef>
                <a:spcPts val="0"/>
              </a:spcBef>
              <a:spcAft>
                <a:spcPts val="0"/>
              </a:spcAft>
              <a:defRPr/>
            </a:pPr>
            <a:r>
              <a:rPr lang="en-GB" dirty="0"/>
              <a:t>Find out how to reference </a:t>
            </a:r>
            <a:r>
              <a:rPr lang="en-GB" b="1" dirty="0">
                <a:hlinkClick r:id="rId7"/>
              </a:rPr>
              <a:t>images</a:t>
            </a:r>
            <a:r>
              <a:rPr lang="en-GB" dirty="0"/>
              <a:t> and other </a:t>
            </a:r>
            <a:r>
              <a:rPr lang="en-GB" b="1" dirty="0">
                <a:hlinkClick r:id="rId8"/>
              </a:rPr>
              <a:t>audio-visual resources</a:t>
            </a:r>
            <a:endParaRPr lang="en-GB" b="1" dirty="0"/>
          </a:p>
        </p:txBody>
      </p:sp>
      <p:sp>
        <p:nvSpPr>
          <p:cNvPr id="17" name="TextBox 16"/>
          <p:cNvSpPr txBox="1"/>
          <p:nvPr/>
        </p:nvSpPr>
        <p:spPr>
          <a:xfrm>
            <a:off x="214282" y="3894598"/>
            <a:ext cx="3017936" cy="2031325"/>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GB" dirty="0"/>
              <a:t>You can find A-V information on </a:t>
            </a:r>
            <a:r>
              <a:rPr lang="en-GB" b="1" dirty="0">
                <a:hlinkClick r:id="rId9"/>
              </a:rPr>
              <a:t>Discovery</a:t>
            </a:r>
            <a:r>
              <a:rPr lang="en-GB" b="1" dirty="0"/>
              <a:t>.  </a:t>
            </a:r>
            <a:r>
              <a:rPr lang="en-GB" dirty="0"/>
              <a:t>Limit your source type to </a:t>
            </a:r>
            <a:r>
              <a:rPr lang="en-GB" b="1" dirty="0"/>
              <a:t>non-print resources</a:t>
            </a:r>
            <a:r>
              <a:rPr lang="en-GB" dirty="0"/>
              <a:t>, </a:t>
            </a:r>
            <a:r>
              <a:rPr lang="en-GB" b="1" dirty="0"/>
              <a:t>audio</a:t>
            </a:r>
            <a:r>
              <a:rPr lang="en-GB" dirty="0"/>
              <a:t> or </a:t>
            </a:r>
            <a:r>
              <a:rPr lang="en-GB" b="1" dirty="0"/>
              <a:t>videos.  </a:t>
            </a:r>
            <a:r>
              <a:rPr lang="en-GB" dirty="0"/>
              <a:t>You may also see some </a:t>
            </a:r>
            <a:r>
              <a:rPr lang="en-GB" b="1" dirty="0"/>
              <a:t>related images </a:t>
            </a:r>
            <a:r>
              <a:rPr lang="en-GB" dirty="0"/>
              <a:t>in the right-hand column.</a:t>
            </a:r>
            <a:endParaRPr lang="en-GB" b="1" dirty="0"/>
          </a:p>
        </p:txBody>
      </p:sp>
      <p:pic>
        <p:nvPicPr>
          <p:cNvPr id="18" name="Picture 17">
            <a:extLst>
              <a:ext uri="{FF2B5EF4-FFF2-40B4-BE49-F238E27FC236}">
                <a16:creationId xmlns:a16="http://schemas.microsoft.com/office/drawing/2014/main" id="{F5A447A5-81EB-45B9-8D8E-DB45BB990277}"/>
              </a:ext>
            </a:extLst>
          </p:cNvPr>
          <p:cNvPicPr>
            <a:picLocks noChangeAspect="1"/>
          </p:cNvPicPr>
          <p:nvPr/>
        </p:nvPicPr>
        <p:blipFill>
          <a:blip r:embed="rId10"/>
          <a:stretch>
            <a:fillRect/>
          </a:stretch>
        </p:blipFill>
        <p:spPr>
          <a:xfrm>
            <a:off x="2699792" y="3222359"/>
            <a:ext cx="232473" cy="266217"/>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descr="Button to homepage">
            <a:hlinkClick r:id="rId3" action="ppaction://hlinksldjump"/>
            <a:extLst>
              <a:ext uri="{FF2B5EF4-FFF2-40B4-BE49-F238E27FC236}">
                <a16:creationId xmlns:a16="http://schemas.microsoft.com/office/drawing/2014/main" id="{AFA1C51E-F5F6-4AF7-8CB1-3C6D2E6E2F12}"/>
              </a:ext>
            </a:extLst>
          </p:cNvPr>
          <p:cNvPicPr>
            <a:picLocks noChangeAspect="1"/>
          </p:cNvPicPr>
          <p:nvPr/>
        </p:nvPicPr>
        <p:blipFill>
          <a:blip r:embed="rId4"/>
          <a:stretch>
            <a:fillRect/>
          </a:stretch>
        </p:blipFill>
        <p:spPr>
          <a:xfrm>
            <a:off x="8244408" y="116632"/>
            <a:ext cx="640135" cy="646232"/>
          </a:xfrm>
          <a:prstGeom prst="rect">
            <a:avLst/>
          </a:prstGeom>
        </p:spPr>
      </p:pic>
      <p:sp>
        <p:nvSpPr>
          <p:cNvPr id="3" name="Rectangle 2">
            <a:extLst>
              <a:ext uri="{FF2B5EF4-FFF2-40B4-BE49-F238E27FC236}">
                <a16:creationId xmlns:a16="http://schemas.microsoft.com/office/drawing/2014/main" id="{0D85106A-6342-4399-B368-AB19327A7686}"/>
              </a:ext>
            </a:extLst>
          </p:cNvPr>
          <p:cNvSpPr/>
          <p:nvPr/>
        </p:nvSpPr>
        <p:spPr>
          <a:xfrm>
            <a:off x="467544" y="345430"/>
            <a:ext cx="3960440" cy="92333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GB" dirty="0"/>
              <a:t>Maps provide context to a place, time and a narrative. They can show complex information in a graphical form.</a:t>
            </a:r>
          </a:p>
        </p:txBody>
      </p:sp>
      <p:sp>
        <p:nvSpPr>
          <p:cNvPr id="4" name="Rectangle 3">
            <a:extLst>
              <a:ext uri="{FF2B5EF4-FFF2-40B4-BE49-F238E27FC236}">
                <a16:creationId xmlns:a16="http://schemas.microsoft.com/office/drawing/2014/main" id="{6996F2BE-F29B-4A0C-BAD0-2BE1ABDE6D08}"/>
              </a:ext>
            </a:extLst>
          </p:cNvPr>
          <p:cNvSpPr/>
          <p:nvPr/>
        </p:nvSpPr>
        <p:spPr>
          <a:xfrm>
            <a:off x="244259" y="2585289"/>
            <a:ext cx="3544271" cy="369332"/>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en-GB" dirty="0">
                <a:solidFill>
                  <a:srgbClr val="000000"/>
                </a:solidFill>
              </a:rPr>
              <a:t>Find out how to reference </a:t>
            </a:r>
            <a:r>
              <a:rPr lang="en-GB" dirty="0">
                <a:solidFill>
                  <a:srgbClr val="000000"/>
                </a:solidFill>
                <a:hlinkClick r:id="rId5"/>
              </a:rPr>
              <a:t>maps</a:t>
            </a:r>
            <a:r>
              <a:rPr lang="en-GB" dirty="0">
                <a:solidFill>
                  <a:srgbClr val="000000"/>
                </a:solidFill>
              </a:rPr>
              <a:t>.</a:t>
            </a:r>
            <a:endParaRPr lang="en-GB" dirty="0"/>
          </a:p>
        </p:txBody>
      </p:sp>
      <p:sp>
        <p:nvSpPr>
          <p:cNvPr id="5" name="Rectangle 4">
            <a:extLst>
              <a:ext uri="{FF2B5EF4-FFF2-40B4-BE49-F238E27FC236}">
                <a16:creationId xmlns:a16="http://schemas.microsoft.com/office/drawing/2014/main" id="{7A4C6ADA-E682-470E-BAA6-5737848F22BB}"/>
              </a:ext>
            </a:extLst>
          </p:cNvPr>
          <p:cNvSpPr/>
          <p:nvPr/>
        </p:nvSpPr>
        <p:spPr>
          <a:xfrm>
            <a:off x="2668020" y="1607043"/>
            <a:ext cx="6246440" cy="64633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GB" dirty="0"/>
              <a:t>Maps can be topographic (showing general landscape features) or thematic (portraying  a specific topic or theme).</a:t>
            </a:r>
          </a:p>
        </p:txBody>
      </p:sp>
      <p:sp>
        <p:nvSpPr>
          <p:cNvPr id="6" name="Rectangle 5">
            <a:extLst>
              <a:ext uri="{FF2B5EF4-FFF2-40B4-BE49-F238E27FC236}">
                <a16:creationId xmlns:a16="http://schemas.microsoft.com/office/drawing/2014/main" id="{CF0E66CE-898C-45E8-92E7-B2E480A08BFC}"/>
              </a:ext>
            </a:extLst>
          </p:cNvPr>
          <p:cNvSpPr/>
          <p:nvPr/>
        </p:nvSpPr>
        <p:spPr>
          <a:xfrm>
            <a:off x="5156363" y="2783733"/>
            <a:ext cx="3408112" cy="369332"/>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en-GB" dirty="0"/>
              <a:t>Maps can be printed or electronic.</a:t>
            </a:r>
          </a:p>
        </p:txBody>
      </p:sp>
      <p:sp>
        <p:nvSpPr>
          <p:cNvPr id="7" name="Rectangle 6">
            <a:extLst>
              <a:ext uri="{FF2B5EF4-FFF2-40B4-BE49-F238E27FC236}">
                <a16:creationId xmlns:a16="http://schemas.microsoft.com/office/drawing/2014/main" id="{FA12CBBC-644F-4140-BF90-1C80329C1709}"/>
              </a:ext>
            </a:extLst>
          </p:cNvPr>
          <p:cNvSpPr/>
          <p:nvPr/>
        </p:nvSpPr>
        <p:spPr>
          <a:xfrm>
            <a:off x="3482134" y="5589240"/>
            <a:ext cx="4572000" cy="923330"/>
          </a:xfrm>
          <a:prstGeom prst="rect">
            <a:avLst/>
          </a:prstGeom>
        </p:spPr>
        <p:style>
          <a:lnRef idx="2">
            <a:schemeClr val="accent3"/>
          </a:lnRef>
          <a:fillRef idx="1">
            <a:schemeClr val="lt1"/>
          </a:fillRef>
          <a:effectRef idx="0">
            <a:schemeClr val="accent3"/>
          </a:effectRef>
          <a:fontRef idx="minor">
            <a:schemeClr val="dk1"/>
          </a:fontRef>
        </p:style>
        <p:txBody>
          <a:bodyPr>
            <a:spAutoFit/>
          </a:bodyPr>
          <a:lstStyle/>
          <a:p>
            <a:pPr>
              <a:spcBef>
                <a:spcPts val="1200"/>
              </a:spcBef>
              <a:spcAft>
                <a:spcPts val="1200"/>
              </a:spcAft>
            </a:pPr>
            <a:r>
              <a:rPr lang="en-GB" dirty="0">
                <a:solidFill>
                  <a:srgbClr val="000000"/>
                </a:solidFill>
              </a:rPr>
              <a:t>Find good quality worldwide electronic maps resources on the </a:t>
            </a:r>
            <a:r>
              <a:rPr lang="en-GB" u="sng" dirty="0">
                <a:solidFill>
                  <a:srgbClr val="1155CC"/>
                </a:solidFill>
                <a:hlinkClick r:id="rId6">
                  <a:extLst>
                    <a:ext uri="{A12FA001-AC4F-418D-AE19-62706E023703}">
                      <ahyp:hlinkClr xmlns:ahyp="http://schemas.microsoft.com/office/drawing/2018/hyperlinkcolor" val="tx"/>
                    </a:ext>
                  </a:extLst>
                </a:hlinkClick>
              </a:rPr>
              <a:t>Useful Links</a:t>
            </a:r>
            <a:r>
              <a:rPr lang="en-GB" dirty="0">
                <a:solidFill>
                  <a:srgbClr val="000000"/>
                </a:solidFill>
              </a:rPr>
              <a:t> section of the Map Library web page.</a:t>
            </a:r>
            <a:endParaRPr lang="en-GB" dirty="0"/>
          </a:p>
        </p:txBody>
      </p:sp>
      <p:sp>
        <p:nvSpPr>
          <p:cNvPr id="8" name="Rectangle 7">
            <a:extLst>
              <a:ext uri="{FF2B5EF4-FFF2-40B4-BE49-F238E27FC236}">
                <a16:creationId xmlns:a16="http://schemas.microsoft.com/office/drawing/2014/main" id="{D90EED49-868A-47D9-9CCA-4D0C56D8EDA8}"/>
              </a:ext>
            </a:extLst>
          </p:cNvPr>
          <p:cNvSpPr/>
          <p:nvPr/>
        </p:nvSpPr>
        <p:spPr>
          <a:xfrm>
            <a:off x="86031" y="3554312"/>
            <a:ext cx="3396103" cy="1754326"/>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spcBef>
                <a:spcPts val="1200"/>
              </a:spcBef>
              <a:spcAft>
                <a:spcPts val="1200"/>
              </a:spcAft>
            </a:pPr>
            <a:r>
              <a:rPr lang="en-GB" dirty="0">
                <a:solidFill>
                  <a:srgbClr val="000000"/>
                </a:solidFill>
              </a:rPr>
              <a:t>Most of our printed maps are Library Use only, although a few may be found on </a:t>
            </a:r>
            <a:r>
              <a:rPr lang="en-GB" u="sng" dirty="0">
                <a:solidFill>
                  <a:srgbClr val="1155CC"/>
                </a:solidFill>
                <a:hlinkClick r:id="rId7">
                  <a:extLst>
                    <a:ext uri="{A12FA001-AC4F-418D-AE19-62706E023703}">
                      <ahyp:hlinkClr xmlns:ahyp="http://schemas.microsoft.com/office/drawing/2018/hyperlinkcolor" val="tx"/>
                    </a:ext>
                  </a:extLst>
                </a:hlinkClick>
              </a:rPr>
              <a:t>Discovery</a:t>
            </a:r>
            <a:r>
              <a:rPr lang="en-GB" dirty="0">
                <a:solidFill>
                  <a:srgbClr val="000000"/>
                </a:solidFill>
              </a:rPr>
              <a:t>. Limit your source type to maps. If you can’t find what you want, ask the </a:t>
            </a:r>
            <a:r>
              <a:rPr lang="en-GB" dirty="0">
                <a:solidFill>
                  <a:srgbClr val="000000"/>
                </a:solidFill>
                <a:hlinkClick r:id="rId8"/>
              </a:rPr>
              <a:t>Map Librarian</a:t>
            </a:r>
            <a:r>
              <a:rPr lang="en-GB" dirty="0">
                <a:solidFill>
                  <a:srgbClr val="000000"/>
                </a:solidFill>
              </a:rPr>
              <a:t>.</a:t>
            </a:r>
            <a:endParaRPr lang="en-GB" dirty="0"/>
          </a:p>
        </p:txBody>
      </p:sp>
      <p:sp>
        <p:nvSpPr>
          <p:cNvPr id="9" name="Rectangle 8">
            <a:extLst>
              <a:ext uri="{FF2B5EF4-FFF2-40B4-BE49-F238E27FC236}">
                <a16:creationId xmlns:a16="http://schemas.microsoft.com/office/drawing/2014/main" id="{82D531AC-7EB6-4903-BEAB-2BCD3E8C0BF8}"/>
              </a:ext>
            </a:extLst>
          </p:cNvPr>
          <p:cNvSpPr/>
          <p:nvPr/>
        </p:nvSpPr>
        <p:spPr>
          <a:xfrm>
            <a:off x="5004048" y="3876526"/>
            <a:ext cx="3396103" cy="923330"/>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en-GB" dirty="0">
                <a:solidFill>
                  <a:srgbClr val="000000"/>
                </a:solidFill>
              </a:rPr>
              <a:t>The Library has access to high quality mapping of Great Britain via the </a:t>
            </a:r>
            <a:r>
              <a:rPr lang="en-GB" u="sng" dirty="0" err="1">
                <a:solidFill>
                  <a:srgbClr val="1155CC"/>
                </a:solidFill>
                <a:hlinkClick r:id="rId9">
                  <a:extLst>
                    <a:ext uri="{A12FA001-AC4F-418D-AE19-62706E023703}">
                      <ahyp:hlinkClr xmlns:ahyp="http://schemas.microsoft.com/office/drawing/2018/hyperlinkcolor" val="tx"/>
                    </a:ext>
                  </a:extLst>
                </a:hlinkClick>
              </a:rPr>
              <a:t>Digimap</a:t>
            </a:r>
            <a:r>
              <a:rPr lang="en-GB" dirty="0">
                <a:solidFill>
                  <a:srgbClr val="000000"/>
                </a:solidFill>
              </a:rPr>
              <a:t> collections.</a:t>
            </a:r>
            <a:endParaRPr lang="en-GB" dirty="0"/>
          </a:p>
        </p:txBody>
      </p:sp>
      <p:sp>
        <p:nvSpPr>
          <p:cNvPr id="11" name="TextBox 10">
            <a:hlinkClick r:id="rId3" action="ppaction://hlinksldjump"/>
            <a:extLst>
              <a:ext uri="{FF2B5EF4-FFF2-40B4-BE49-F238E27FC236}">
                <a16:creationId xmlns:a16="http://schemas.microsoft.com/office/drawing/2014/main" id="{4654CAC8-4AD8-438E-AF70-E7BE87C29A41}"/>
              </a:ext>
            </a:extLst>
          </p:cNvPr>
          <p:cNvSpPr txBox="1"/>
          <p:nvPr/>
        </p:nvSpPr>
        <p:spPr>
          <a:xfrm>
            <a:off x="3788530" y="3100602"/>
            <a:ext cx="1064372" cy="461962"/>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pPr algn="ctr">
              <a:defRPr/>
            </a:pPr>
            <a:r>
              <a:rPr lang="en-GB" sz="2400" b="1" dirty="0"/>
              <a:t>Maps</a:t>
            </a:r>
          </a:p>
        </p:txBody>
      </p:sp>
      <p:pic>
        <p:nvPicPr>
          <p:cNvPr id="12" name="Picture 11">
            <a:extLst>
              <a:ext uri="{FF2B5EF4-FFF2-40B4-BE49-F238E27FC236}">
                <a16:creationId xmlns:a16="http://schemas.microsoft.com/office/drawing/2014/main" id="{1C5D6DAD-A4EF-45A0-ABF9-ACDCE4F4B435}"/>
              </a:ext>
            </a:extLst>
          </p:cNvPr>
          <p:cNvPicPr>
            <a:picLocks noChangeAspect="1"/>
          </p:cNvPicPr>
          <p:nvPr/>
        </p:nvPicPr>
        <p:blipFill>
          <a:blip r:embed="rId10"/>
          <a:stretch>
            <a:fillRect/>
          </a:stretch>
        </p:blipFill>
        <p:spPr>
          <a:xfrm>
            <a:off x="3482134" y="2658487"/>
            <a:ext cx="232473" cy="266217"/>
          </a:xfrm>
          <a:prstGeom prst="rect">
            <a:avLst/>
          </a:prstGeom>
        </p:spPr>
      </p:pic>
    </p:spTree>
    <p:extLst>
      <p:ext uri="{BB962C8B-B14F-4D97-AF65-F5344CB8AC3E}">
        <p14:creationId xmlns:p14="http://schemas.microsoft.com/office/powerpoint/2010/main" val="34876987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Documents and Settings\FriggenG\Local Settings\Temporary Internet Files\Content.IE5\9XGQRONG\MPj03877780000[1].jpg"/>
          <p:cNvPicPr>
            <a:picLocks noChangeAspect="1" noChangeArrowheads="1"/>
          </p:cNvPicPr>
          <p:nvPr/>
        </p:nvPicPr>
        <p:blipFill>
          <a:blip r:embed="rId2" cstate="print"/>
          <a:srcRect/>
          <a:stretch>
            <a:fillRect/>
          </a:stretch>
        </p:blipFill>
        <p:spPr bwMode="auto">
          <a:xfrm>
            <a:off x="-285784" y="0"/>
            <a:ext cx="9613901" cy="6858000"/>
          </a:xfrm>
          <a:prstGeom prst="rect">
            <a:avLst/>
          </a:prstGeom>
          <a:noFill/>
          <a:ln w="9525">
            <a:noFill/>
            <a:miter lim="800000"/>
            <a:headEnd/>
            <a:tailEnd/>
          </a:ln>
        </p:spPr>
      </p:pic>
      <p:sp>
        <p:nvSpPr>
          <p:cNvPr id="2" name="TextBox 1">
            <a:hlinkClick r:id="rId3" action="ppaction://hlinksldjump"/>
          </p:cNvPr>
          <p:cNvSpPr txBox="1"/>
          <p:nvPr/>
        </p:nvSpPr>
        <p:spPr>
          <a:xfrm>
            <a:off x="3795660" y="3198019"/>
            <a:ext cx="2584301" cy="461962"/>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pPr>
              <a:defRPr/>
            </a:pPr>
            <a:r>
              <a:rPr lang="en-GB" sz="2400" b="1" dirty="0"/>
              <a:t>Reference Sources</a:t>
            </a:r>
          </a:p>
        </p:txBody>
      </p:sp>
      <p:sp>
        <p:nvSpPr>
          <p:cNvPr id="4" name="TextBox 3"/>
          <p:cNvSpPr txBox="1"/>
          <p:nvPr/>
        </p:nvSpPr>
        <p:spPr>
          <a:xfrm>
            <a:off x="993640" y="295329"/>
            <a:ext cx="4276399" cy="147732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defRPr/>
            </a:pPr>
            <a:r>
              <a:rPr lang="en-GB" dirty="0"/>
              <a:t>Use these to find quick facts.  They are useful to consult at the planning stage of your research and can provide you with keywords to help you search the web or library catalogues and databases effectively.</a:t>
            </a:r>
          </a:p>
        </p:txBody>
      </p:sp>
      <p:sp>
        <p:nvSpPr>
          <p:cNvPr id="5" name="TextBox 4"/>
          <p:cNvSpPr txBox="1"/>
          <p:nvPr/>
        </p:nvSpPr>
        <p:spPr>
          <a:xfrm>
            <a:off x="5579002" y="1809671"/>
            <a:ext cx="3071812" cy="646331"/>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defRPr/>
            </a:pPr>
            <a:r>
              <a:rPr lang="en-GB" dirty="0"/>
              <a:t>These include dictionaries, </a:t>
            </a:r>
            <a:r>
              <a:rPr lang="en-GB" dirty="0" err="1"/>
              <a:t>encyclopedias</a:t>
            </a:r>
            <a:r>
              <a:rPr lang="en-GB" dirty="0"/>
              <a:t> and directories.</a:t>
            </a:r>
          </a:p>
        </p:txBody>
      </p:sp>
      <p:sp>
        <p:nvSpPr>
          <p:cNvPr id="6" name="TextBox 5"/>
          <p:cNvSpPr txBox="1"/>
          <p:nvPr/>
        </p:nvSpPr>
        <p:spPr>
          <a:xfrm>
            <a:off x="6624852" y="3030319"/>
            <a:ext cx="2176518" cy="64633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defRPr/>
            </a:pPr>
            <a:r>
              <a:rPr lang="en-GB" dirty="0"/>
              <a:t>Resources may be printed or electronic     </a:t>
            </a:r>
          </a:p>
        </p:txBody>
      </p:sp>
      <p:pic>
        <p:nvPicPr>
          <p:cNvPr id="10" name="Picture 3" descr="Button to homepage">
            <a:hlinkClick r:id="rId3" action="ppaction://hlinksldjump"/>
          </p:cNvPr>
          <p:cNvPicPr>
            <a:picLocks noChangeAspect="1" noChangeArrowheads="1"/>
          </p:cNvPicPr>
          <p:nvPr/>
        </p:nvPicPr>
        <p:blipFill>
          <a:blip r:embed="rId4" cstate="print"/>
          <a:srcRect/>
          <a:stretch>
            <a:fillRect/>
          </a:stretch>
        </p:blipFill>
        <p:spPr bwMode="auto">
          <a:xfrm>
            <a:off x="8286776" y="214290"/>
            <a:ext cx="642942" cy="642942"/>
          </a:xfrm>
          <a:prstGeom prst="rect">
            <a:avLst/>
          </a:prstGeom>
          <a:noFill/>
        </p:spPr>
      </p:pic>
      <p:sp>
        <p:nvSpPr>
          <p:cNvPr id="11" name="TextBox 10"/>
          <p:cNvSpPr txBox="1"/>
          <p:nvPr/>
        </p:nvSpPr>
        <p:spPr>
          <a:xfrm>
            <a:off x="4319986" y="4491795"/>
            <a:ext cx="4609732" cy="1200329"/>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GB" dirty="0"/>
              <a:t>Use </a:t>
            </a:r>
            <a:r>
              <a:rPr lang="en-GB" b="1" dirty="0">
                <a:hlinkClick r:id="rId5"/>
              </a:rPr>
              <a:t>Credo Reference  </a:t>
            </a:r>
            <a:r>
              <a:rPr lang="en-GB" b="1" dirty="0"/>
              <a:t>database </a:t>
            </a:r>
            <a:r>
              <a:rPr lang="en-GB" dirty="0"/>
              <a:t>to search an online library of reference resources.   If you </a:t>
            </a:r>
          </a:p>
          <a:p>
            <a:r>
              <a:rPr lang="en-GB" dirty="0"/>
              <a:t>just want a dictionary try the Oxford English </a:t>
            </a:r>
          </a:p>
          <a:p>
            <a:r>
              <a:rPr lang="en-GB" dirty="0"/>
              <a:t>Dictionary, </a:t>
            </a:r>
            <a:r>
              <a:rPr lang="en-GB" dirty="0">
                <a:hlinkClick r:id="rId6"/>
              </a:rPr>
              <a:t> </a:t>
            </a:r>
            <a:r>
              <a:rPr lang="en-GB" b="1" dirty="0">
                <a:hlinkClick r:id="rId7"/>
              </a:rPr>
              <a:t>OED Online</a:t>
            </a:r>
            <a:r>
              <a:rPr lang="en-GB" b="1" dirty="0"/>
              <a:t>.</a:t>
            </a:r>
          </a:p>
        </p:txBody>
      </p:sp>
      <p:sp>
        <p:nvSpPr>
          <p:cNvPr id="9" name="TextBox 8"/>
          <p:cNvSpPr txBox="1"/>
          <p:nvPr/>
        </p:nvSpPr>
        <p:spPr>
          <a:xfrm>
            <a:off x="521255" y="3937797"/>
            <a:ext cx="3050619" cy="2031325"/>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GB" dirty="0"/>
              <a:t>If you search </a:t>
            </a:r>
            <a:r>
              <a:rPr lang="en-GB" b="1" dirty="0">
                <a:hlinkClick r:id="rId8"/>
              </a:rPr>
              <a:t>Discovery</a:t>
            </a:r>
            <a:r>
              <a:rPr lang="en-GB" dirty="0"/>
              <a:t> you will sometimes see a link to your topic in Credo Reference.  Look for it in the right hand column. You may also see a </a:t>
            </a:r>
            <a:r>
              <a:rPr lang="en-GB" b="1" dirty="0"/>
              <a:t>research starter</a:t>
            </a:r>
            <a:r>
              <a:rPr lang="en-GB" dirty="0"/>
              <a:t> as the first hit in your search results.</a:t>
            </a:r>
            <a:endParaRPr lang="en-GB" b="1" dirty="0"/>
          </a:p>
        </p:txBody>
      </p:sp>
      <p:sp>
        <p:nvSpPr>
          <p:cNvPr id="13" name="TextBox 12"/>
          <p:cNvSpPr txBox="1"/>
          <p:nvPr/>
        </p:nvSpPr>
        <p:spPr>
          <a:xfrm>
            <a:off x="120354" y="2349563"/>
            <a:ext cx="3803573" cy="646331"/>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GB" dirty="0"/>
              <a:t>Find out how to </a:t>
            </a:r>
            <a:r>
              <a:rPr lang="en-GB" b="1" dirty="0">
                <a:hlinkClick r:id="rId9"/>
              </a:rPr>
              <a:t>reference dictionary and </a:t>
            </a:r>
            <a:r>
              <a:rPr lang="en-GB" b="1" dirty="0" err="1">
                <a:hlinkClick r:id="rId9"/>
              </a:rPr>
              <a:t>encyclopedia</a:t>
            </a:r>
            <a:r>
              <a:rPr lang="en-GB" b="1" dirty="0">
                <a:hlinkClick r:id="rId9"/>
              </a:rPr>
              <a:t> entries</a:t>
            </a:r>
            <a:r>
              <a:rPr lang="en-GB" dirty="0"/>
              <a:t>.</a:t>
            </a:r>
          </a:p>
        </p:txBody>
      </p:sp>
      <p:pic>
        <p:nvPicPr>
          <p:cNvPr id="15" name="Picture 14">
            <a:extLst>
              <a:ext uri="{FF2B5EF4-FFF2-40B4-BE49-F238E27FC236}">
                <a16:creationId xmlns:a16="http://schemas.microsoft.com/office/drawing/2014/main" id="{517797FF-6B23-4856-9D92-08BDD3E08505}"/>
              </a:ext>
            </a:extLst>
          </p:cNvPr>
          <p:cNvPicPr>
            <a:picLocks noChangeAspect="1"/>
          </p:cNvPicPr>
          <p:nvPr/>
        </p:nvPicPr>
        <p:blipFill>
          <a:blip r:embed="rId10"/>
          <a:stretch>
            <a:fillRect/>
          </a:stretch>
        </p:blipFill>
        <p:spPr>
          <a:xfrm>
            <a:off x="3563187" y="2693902"/>
            <a:ext cx="232473" cy="266217"/>
          </a:xfrm>
          <a:prstGeom prst="rect">
            <a:avLst/>
          </a:prstGeom>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GUID" val="dc7e1055-2286-4c70-b61a-22a126d3136d"/>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1102</TotalTime>
  <Words>1844</Words>
  <Application>Microsoft Office PowerPoint</Application>
  <PresentationFormat>On-screen Show (4:3)</PresentationFormat>
  <Paragraphs>214</Paragraphs>
  <Slides>13</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Proxima Nova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Portsmouth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FriggenG</dc:creator>
  <cp:lastModifiedBy>Greta Friggens</cp:lastModifiedBy>
  <cp:revision>104</cp:revision>
  <dcterms:created xsi:type="dcterms:W3CDTF">2008-07-17T13:26:10Z</dcterms:created>
  <dcterms:modified xsi:type="dcterms:W3CDTF">2024-02-29T15:37:14Z</dcterms:modified>
</cp:coreProperties>
</file>